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2"/>
  </p:notesMasterIdLst>
  <p:sldIdLst>
    <p:sldId id="256" r:id="rId2"/>
    <p:sldId id="274" r:id="rId3"/>
    <p:sldId id="319" r:id="rId4"/>
    <p:sldId id="324" r:id="rId5"/>
    <p:sldId id="325" r:id="rId6"/>
    <p:sldId id="326" r:id="rId7"/>
    <p:sldId id="327" r:id="rId8"/>
    <p:sldId id="300" r:id="rId9"/>
    <p:sldId id="309" r:id="rId10"/>
    <p:sldId id="275" r:id="rId11"/>
    <p:sldId id="302" r:id="rId12"/>
    <p:sldId id="303" r:id="rId13"/>
    <p:sldId id="335" r:id="rId14"/>
    <p:sldId id="310" r:id="rId15"/>
    <p:sldId id="305" r:id="rId16"/>
    <p:sldId id="334" r:id="rId17"/>
    <p:sldId id="311" r:id="rId18"/>
    <p:sldId id="312" r:id="rId19"/>
    <p:sldId id="313" r:id="rId20"/>
    <p:sldId id="306" r:id="rId21"/>
    <p:sldId id="280" r:id="rId22"/>
    <p:sldId id="328" r:id="rId23"/>
    <p:sldId id="316" r:id="rId24"/>
    <p:sldId id="317" r:id="rId25"/>
    <p:sldId id="318" r:id="rId26"/>
    <p:sldId id="288" r:id="rId27"/>
    <p:sldId id="329" r:id="rId28"/>
    <p:sldId id="294" r:id="rId29"/>
    <p:sldId id="330" r:id="rId30"/>
    <p:sldId id="262" r:id="rId31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agdalena Bednarska-Wajerowska" initials="MB" lastIdx="1" clrIdx="1">
    <p:extLst>
      <p:ext uri="{19B8F6BF-5375-455C-9EA6-DF929625EA0E}">
        <p15:presenceInfo xmlns:p15="http://schemas.microsoft.com/office/powerpoint/2012/main" userId="S-1-5-21-993268263-2097026863-2477634896-21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9F2"/>
    <a:srgbClr val="CBD0E4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91462" autoAdjust="0"/>
  </p:normalViewPr>
  <p:slideViewPr>
    <p:cSldViewPr showGuides="1">
      <p:cViewPr varScale="1">
        <p:scale>
          <a:sx n="72" d="100"/>
          <a:sy n="72" d="100"/>
        </p:scale>
        <p:origin x="1440" y="5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06.02.2023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2852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1098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6727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3334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3541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0679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06.02.2023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06.02.2023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06.02.2023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bip.brpo.gov.pl/pl/content/rpo-uchwaly-anty-lgbt-samorzady-odpowiedzi" TargetMode="Externa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mailto:sekretariatdef@dolnyslask" TargetMode="Externa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Najważniejsze kwestie </a:t>
            </a:r>
            <a:b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dotyczące początkowego etapu wdrażania </a:t>
            </a:r>
            <a:b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FEDS 2021-2027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955" y="5364013"/>
            <a:ext cx="7920037" cy="576064"/>
          </a:xfrm>
        </p:spPr>
        <p:txBody>
          <a:bodyPr>
            <a:noAutofit/>
          </a:bodyPr>
          <a:lstStyle/>
          <a:p>
            <a:pPr algn="ctr"/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Wrocław, 3.02.2023 r.</a:t>
            </a:r>
            <a:b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BF8B62A6-287F-FABF-757B-102A5B63259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417" y="6338702"/>
            <a:ext cx="8748000" cy="925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025426" y="251445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naborów skierowanych do JST – 2023 r. (</a:t>
            </a:r>
            <a:r>
              <a:rPr lang="pl-PL" sz="2400" b="1" u="sng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</a:t>
            </a:r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Zakres – e-usługi</a:t>
            </a:r>
          </a:p>
        </p:txBody>
      </p:sp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2BE7FE40-363E-A86E-828E-5C6CE9561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512947"/>
              </p:ext>
            </p:extLst>
          </p:nvPr>
        </p:nvGraphicFramePr>
        <p:xfrm>
          <a:off x="593378" y="1451774"/>
          <a:ext cx="9865096" cy="48817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191924624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670663771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10703408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1769506808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Działanie FEDS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Alokacja                        i fundusz</a:t>
                      </a:r>
                    </a:p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Instytucja </a:t>
                      </a:r>
                    </a:p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ogłoszenia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Warunki specyficzne naboru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054515"/>
                  </a:ext>
                </a:extLst>
              </a:tr>
              <a:tr h="2841043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 Cyfryzacja usług publicznych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Tworzenie                   i modernizacja systemów informacji przestrzennej oraz cyfryzacja zasobów geodezyjnych w celu usprawnienia procesów </a:t>
                      </a:r>
                      <a:b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ułatwienia komunikacji między podmiotami publicznymi </a:t>
                      </a:r>
                      <a:b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gospodarczymi</a:t>
                      </a: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81,1 mln PLN (EFRR)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kwiecień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obszar województwa </a:t>
                      </a: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konieczność uzyskania opinii od Głównego Geodety Kraju</a:t>
                      </a: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14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373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025426" y="250419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naborów skierowanych do JST – 2023 r. Zakres – termomodernizacja budynków publicznych</a:t>
            </a:r>
          </a:p>
        </p:txBody>
      </p:sp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2BE7FE40-363E-A86E-828E-5C6CE9561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305488"/>
              </p:ext>
            </p:extLst>
          </p:nvPr>
        </p:nvGraphicFramePr>
        <p:xfrm>
          <a:off x="521370" y="1259557"/>
          <a:ext cx="9829092" cy="608702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92188">
                  <a:extLst>
                    <a:ext uri="{9D8B030D-6E8A-4147-A177-3AD203B41FA5}">
                      <a16:colId xmlns:a16="http://schemas.microsoft.com/office/drawing/2014/main" val="2191924624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67066377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555942892"/>
                    </a:ext>
                  </a:extLst>
                </a:gridCol>
                <a:gridCol w="3348372">
                  <a:extLst>
                    <a:ext uri="{9D8B030D-6E8A-4147-A177-3AD203B41FA5}">
                      <a16:colId xmlns:a16="http://schemas.microsoft.com/office/drawing/2014/main" val="1769506808"/>
                    </a:ext>
                  </a:extLst>
                </a:gridCol>
              </a:tblGrid>
              <a:tr h="807961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Działanie </a:t>
                      </a:r>
                      <a:b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Alokacja                            i fundusz</a:t>
                      </a:r>
                    </a:p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Instytucja </a:t>
                      </a:r>
                    </a:p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ogłoszenia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Warunki specyficzne naboru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054515"/>
                  </a:ext>
                </a:extLst>
              </a:tr>
              <a:tr h="2307509">
                <a:tc>
                  <a:txBody>
                    <a:bodyPr/>
                    <a:lstStyle/>
                    <a:p>
                      <a:pPr algn="l"/>
                      <a:r>
                        <a:rPr lang="pl-PL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 </a:t>
                      </a:r>
                      <a:r>
                        <a:rPr lang="pl-PL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Efektywność energetyczna </a:t>
                      </a:r>
                      <a:br>
                        <a:rPr lang="pl-PL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budynkach publicznych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Kompleksowa modernizacja energetyczna </a:t>
                      </a:r>
                      <a:r>
                        <a:rPr lang="pl-PL" sz="14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budynków publicznych </a:t>
                      </a:r>
                    </a:p>
                    <a:p>
                      <a:r>
                        <a:rPr lang="pl-PL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(budynki publiczne to budynki JST </a:t>
                      </a:r>
                      <a:br>
                        <a:rPr lang="pl-PL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jednostek organizacyjnych JST oraz NGO, jeśli realizują one cele publiczne). Jako budynki publiczne rozumiane są również budynki zamieszkania zbiorowego </a:t>
                      </a:r>
                      <a:r>
                        <a:rPr lang="pl-PL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gospodarczymi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68,7 mln PLN (EFRR)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wrzesień 2023</a:t>
                      </a:r>
                      <a:endParaRPr lang="pl-PL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3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obszar województwa (z wyłączeniem powiatu zgorzeleckiego)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3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budynki zabytkowe bezwarunkowo 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3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pozostałe budynki - jako kryterium dopuszczające: poziom wskaźnika G niższy od średniej wojewódzkiej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3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jeden wnioskodawca może złożyć tylko jeden wniosek o dofinansowanie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3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planujemy ograniczenie maksymalnego i minimalnego poziomu wydatków kwalifikowalnych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142128"/>
                  </a:ext>
                </a:extLst>
              </a:tr>
              <a:tr h="1221000">
                <a:tc>
                  <a:txBody>
                    <a:bodyPr/>
                    <a:lstStyle/>
                    <a:p>
                      <a:pPr algn="l"/>
                      <a:r>
                        <a:rPr lang="pl-PL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 Efektywność energetyczna </a:t>
                      </a:r>
                      <a:br>
                        <a:rPr lang="pl-PL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budynkach publicznych</a:t>
                      </a:r>
                    </a:p>
                    <a:p>
                      <a:pPr algn="l"/>
                      <a:endParaRPr lang="pl-PL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Kompleksowa modernizacja energetyczna budynków publicznych (budynki publiczne to budynki JST i jednostek organizacyjnych JST oraz NGO, jeśli realizują one cele publiczne). Jako budynki publiczne rozumiane są również budynki zamieszkania zbiorowego gospodarczymi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a-DK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</a:t>
                      </a:r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da-DK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mln PLN (EFRR)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a-DK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a-DK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a-DK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 2023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3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tylko obszar powiatu zgorzeleckiego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3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pozostałe warunki – jw.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3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223291"/>
                  </a:ext>
                </a:extLst>
              </a:tr>
              <a:tr h="825012">
                <a:tc>
                  <a:txBody>
                    <a:bodyPr/>
                    <a:lstStyle/>
                    <a:p>
                      <a:pPr algn="l"/>
                      <a:r>
                        <a:rPr lang="pl-PL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 Transformacja środowiskowa</a:t>
                      </a:r>
                    </a:p>
                    <a:p>
                      <a:pPr algn="l"/>
                      <a:endParaRPr lang="pl-PL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Renowacja zwiększająca efektywność energetyczną budynków infrastruktury publicznej</a:t>
                      </a:r>
                      <a:endParaRPr lang="pl-PL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103,6 mln PLN (FST)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czerwiec 2023</a:t>
                      </a:r>
                      <a:endParaRPr lang="pl-PL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3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tylko obszar subregionu wałbrzyskiego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3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8968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754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025426" y="251445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naborów skierowanych do JST - 2023 r. </a:t>
            </a:r>
          </a:p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Zakres – termomodernizacja budynków mieszkalnych</a:t>
            </a:r>
          </a:p>
        </p:txBody>
      </p:sp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2BE7FE40-363E-A86E-828E-5C6CE9561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042993"/>
              </p:ext>
            </p:extLst>
          </p:nvPr>
        </p:nvGraphicFramePr>
        <p:xfrm>
          <a:off x="431359" y="1691605"/>
          <a:ext cx="9829093" cy="5410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92188">
                  <a:extLst>
                    <a:ext uri="{9D8B030D-6E8A-4147-A177-3AD203B41FA5}">
                      <a16:colId xmlns:a16="http://schemas.microsoft.com/office/drawing/2014/main" val="2191924624"/>
                    </a:ext>
                  </a:extLst>
                </a:gridCol>
                <a:gridCol w="2375893">
                  <a:extLst>
                    <a:ext uri="{9D8B030D-6E8A-4147-A177-3AD203B41FA5}">
                      <a16:colId xmlns:a16="http://schemas.microsoft.com/office/drawing/2014/main" val="670663771"/>
                    </a:ext>
                  </a:extLst>
                </a:gridCol>
                <a:gridCol w="2376636">
                  <a:extLst>
                    <a:ext uri="{9D8B030D-6E8A-4147-A177-3AD203B41FA5}">
                      <a16:colId xmlns:a16="http://schemas.microsoft.com/office/drawing/2014/main" val="4199067598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1769506808"/>
                    </a:ext>
                  </a:extLst>
                </a:gridCol>
              </a:tblGrid>
              <a:tr h="804864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Działanie FEDS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projektu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Alokacja                                       i fundusz</a:t>
                      </a:r>
                    </a:p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Instytucja </a:t>
                      </a:r>
                    </a:p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ogłoszenia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Warunki specyficzne naboru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054515"/>
                  </a:ext>
                </a:extLst>
              </a:tr>
              <a:tr h="2234475">
                <a:tc>
                  <a:txBody>
                    <a:bodyPr/>
                    <a:lstStyle/>
                    <a:p>
                      <a:pPr algn="l"/>
                      <a:r>
                        <a:rPr lang="pl-PL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 E</a:t>
                      </a:r>
                      <a:r>
                        <a:rPr lang="pl-PL" sz="1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fektywność energetyczna </a:t>
                      </a:r>
                      <a:br>
                        <a:rPr lang="pl-PL" sz="1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budynkach mieszkalnych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Kompleksowa modernizacja energetyczna </a:t>
                      </a:r>
                      <a:r>
                        <a:rPr lang="pl-PL" sz="17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budynków mieszkalnych wielorodzinnych </a:t>
                      </a:r>
                      <a:br>
                        <a:rPr lang="pl-PL" sz="17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(z wyjątkiem budynków stanowiących własność Skarbu Państwa)</a:t>
                      </a:r>
                      <a:endParaRPr lang="pl-PL" sz="17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7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83,2 mln PLN (EFRR)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7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7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7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grudzień 2023</a:t>
                      </a:r>
                      <a:endParaRPr lang="pl-PL" sz="1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obszar województwa </a:t>
                      </a:r>
                      <a:endParaRPr lang="pl-PL" sz="17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projekty dotyczące budynków zabytkowych i komunalnych, gdzie co najmniej 30% liczby mieszkań stanowią mieszkania komunalne, socjalne, wspomagane </a:t>
                      </a:r>
                      <a:br>
                        <a:rPr lang="pl-PL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chronione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142128"/>
                  </a:ext>
                </a:extLst>
              </a:tr>
              <a:tr h="658211">
                <a:tc>
                  <a:txBody>
                    <a:bodyPr/>
                    <a:lstStyle/>
                    <a:p>
                      <a:pPr algn="l"/>
                      <a:r>
                        <a:rPr lang="pl-PL" sz="1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 Transformacja środowiskowa</a:t>
                      </a:r>
                    </a:p>
                    <a:p>
                      <a:pPr algn="l"/>
                      <a:endParaRPr lang="pl-PL" sz="17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Renowacja zwiększająca efektywność energetyczną istniejących budynków mieszkalnych</a:t>
                      </a:r>
                      <a:endParaRPr lang="pl-PL" sz="17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7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141,3 mln PLN (FST)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7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7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7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lipiec 2023</a:t>
                      </a:r>
                      <a:endParaRPr lang="pl-PL" sz="1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7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tylko obszar subregionu wałbrzyskiego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17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136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9969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061429" y="179437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naborów skierowanych do JST - 2023 r.</a:t>
            </a:r>
          </a:p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Zakres – środowisko</a:t>
            </a:r>
            <a:endParaRPr lang="pl-PL" sz="2400" b="1" dirty="0">
              <a:solidFill>
                <a:schemeClr val="tx2"/>
              </a:solidFill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2BE7FE40-363E-A86E-828E-5C6CE9561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429561"/>
              </p:ext>
            </p:extLst>
          </p:nvPr>
        </p:nvGraphicFramePr>
        <p:xfrm>
          <a:off x="413356" y="1010434"/>
          <a:ext cx="9865097" cy="5974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20181">
                  <a:extLst>
                    <a:ext uri="{9D8B030D-6E8A-4147-A177-3AD203B41FA5}">
                      <a16:colId xmlns:a16="http://schemas.microsoft.com/office/drawing/2014/main" val="2191924624"/>
                    </a:ext>
                  </a:extLst>
                </a:gridCol>
                <a:gridCol w="3816425">
                  <a:extLst>
                    <a:ext uri="{9D8B030D-6E8A-4147-A177-3AD203B41FA5}">
                      <a16:colId xmlns:a16="http://schemas.microsoft.com/office/drawing/2014/main" val="670663771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3407910459"/>
                    </a:ext>
                  </a:extLst>
                </a:gridCol>
                <a:gridCol w="2412267">
                  <a:extLst>
                    <a:ext uri="{9D8B030D-6E8A-4147-A177-3AD203B41FA5}">
                      <a16:colId xmlns:a16="http://schemas.microsoft.com/office/drawing/2014/main" val="1769506808"/>
                    </a:ext>
                  </a:extLst>
                </a:gridCol>
              </a:tblGrid>
              <a:tr h="495866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Działanie FEDS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Alokacja                        i fundusz</a:t>
                      </a:r>
                    </a:p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Instytucja </a:t>
                      </a:r>
                    </a:p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ogłoszenia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Warunki specyficzne naboru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054515"/>
                  </a:ext>
                </a:extLst>
              </a:tr>
              <a:tr h="651167">
                <a:tc>
                  <a:txBody>
                    <a:bodyPr/>
                    <a:lstStyle/>
                    <a:p>
                      <a:pPr algn="l"/>
                      <a:r>
                        <a:rPr lang="pl-PL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 Ochrona przyrody </a:t>
                      </a:r>
                      <a:br>
                        <a:rPr lang="pl-PL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klimatu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Opracowanie </a:t>
                      </a:r>
                      <a:br>
                        <a:rPr lang="pl-PL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i/lub aktualizacja dokumentów planistycznych, tj. planów ochrony, zadań ochronnych, planów zadań ochronnych – dla obszarów chronionych</a:t>
                      </a:r>
                      <a:endParaRPr lang="pl-PL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58,2 mln PLN (EFRR)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kwiecień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obszar województwa </a:t>
                      </a:r>
                      <a:endParaRPr lang="pl-PL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1" dirty="0">
                        <a:solidFill>
                          <a:schemeClr val="accent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1" dirty="0">
                        <a:solidFill>
                          <a:schemeClr val="accent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31575"/>
                  </a:ext>
                </a:extLst>
              </a:tr>
              <a:tr h="651167">
                <a:tc>
                  <a:txBody>
                    <a:bodyPr/>
                    <a:lstStyle/>
                    <a:p>
                      <a:pPr algn="l"/>
                      <a:r>
                        <a:rPr lang="pl-PL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 Ochrona przyrody </a:t>
                      </a:r>
                      <a:br>
                        <a:rPr lang="pl-PL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klimatu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Projekty dotyczące czynnej ochrony gatunków i siedlisk przyrodniczych wynikające z planów ochrony przyrody              i potwierdzone opinią organu zarządzającego obszarem chronionym, </a:t>
                      </a:r>
                      <a:br>
                        <a:rPr lang="pl-PL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tym m.in. w zakresie zachowania, ochrony i odtworzenia siedlisk </a:t>
                      </a:r>
                      <a:br>
                        <a:rPr lang="pl-PL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gatunków przyrodniczych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141,3 mln PLN (EFRR)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czerwiec 2023</a:t>
                      </a:r>
                      <a:endParaRPr lang="pl-PL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obszar województwa                    (z wyłączeniem powiatu zgorzeleckiego)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463413"/>
                  </a:ext>
                </a:extLst>
              </a:tr>
              <a:tr h="1100415">
                <a:tc>
                  <a:txBody>
                    <a:bodyPr/>
                    <a:lstStyle/>
                    <a:p>
                      <a:pPr algn="l"/>
                      <a:r>
                        <a:rPr lang="pl-PL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 Ochrona przyrody </a:t>
                      </a:r>
                      <a:br>
                        <a:rPr lang="pl-PL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klimatu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jw. </a:t>
                      </a:r>
                      <a:endParaRPr lang="pl-PL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23,5 mln PLN (EFRR)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pl-PL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pl-PL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czerwiec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6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tylko obszar powiatu zgorzeleckiego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355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398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025426" y="323453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naborów skierowanych do JST – 2023 r. </a:t>
            </a:r>
          </a:p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Zakres – środowisko</a:t>
            </a:r>
          </a:p>
        </p:txBody>
      </p:sp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2BE7FE40-363E-A86E-828E-5C6CE9561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429790"/>
              </p:ext>
            </p:extLst>
          </p:nvPr>
        </p:nvGraphicFramePr>
        <p:xfrm>
          <a:off x="413358" y="1259557"/>
          <a:ext cx="9865096" cy="512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92188">
                  <a:extLst>
                    <a:ext uri="{9D8B030D-6E8A-4147-A177-3AD203B41FA5}">
                      <a16:colId xmlns:a16="http://schemas.microsoft.com/office/drawing/2014/main" val="2191924624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67066377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89467301"/>
                    </a:ext>
                  </a:extLst>
                </a:gridCol>
                <a:gridCol w="2484276">
                  <a:extLst>
                    <a:ext uri="{9D8B030D-6E8A-4147-A177-3AD203B41FA5}">
                      <a16:colId xmlns:a16="http://schemas.microsoft.com/office/drawing/2014/main" val="1769506808"/>
                    </a:ext>
                  </a:extLst>
                </a:gridCol>
              </a:tblGrid>
              <a:tr h="495866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Działanie FEDS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projektu (Instytucja ogłaszająca nabór)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Alokacja                            i fundusz</a:t>
                      </a:r>
                    </a:p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Instytucja </a:t>
                      </a:r>
                    </a:p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ogłoszenia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Warunki specyficzne naboru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054515"/>
                  </a:ext>
                </a:extLst>
              </a:tr>
              <a:tr h="997727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9.5 Transformacja środowiskowa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Rekultywacja, </a:t>
                      </a:r>
                      <a:r>
                        <a:rPr lang="pl-PL" sz="1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renaturalizacja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pl-PL" sz="1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remediacja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dekontaminacja              i zagospodarowanie terenów, budynków </a:t>
                      </a:r>
                      <a:r>
                        <a:rPr lang="pl-PL" sz="1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pogórniczych</a:t>
                      </a: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pokopalnianych oraz poprzemysłowych poprzez przywracanie bioróżnorodności oraz nadanie im nowych funkcji gospodarczych </a:t>
                      </a:r>
                      <a:b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społecznych […] </a:t>
                      </a:r>
                    </a:p>
                    <a:p>
                      <a:endParaRPr lang="pl-PL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141,3 mln PLN (FST)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listopad 2023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tylko obszar subregionu wałbrzyskiego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502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7867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025425" y="179437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naborów skierowanych do JST – 2023 r. </a:t>
            </a:r>
          </a:p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Zakres – rozwój turystyki</a:t>
            </a:r>
            <a:endParaRPr lang="pl-PL" sz="2400" b="1" dirty="0">
              <a:solidFill>
                <a:schemeClr val="tx2"/>
              </a:solidFill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2BE7FE40-363E-A86E-828E-5C6CE9561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03513"/>
              </p:ext>
            </p:extLst>
          </p:nvPr>
        </p:nvGraphicFramePr>
        <p:xfrm>
          <a:off x="413357" y="955743"/>
          <a:ext cx="9865095" cy="5943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20180">
                  <a:extLst>
                    <a:ext uri="{9D8B030D-6E8A-4147-A177-3AD203B41FA5}">
                      <a16:colId xmlns:a16="http://schemas.microsoft.com/office/drawing/2014/main" val="2191924624"/>
                    </a:ext>
                  </a:extLst>
                </a:gridCol>
                <a:gridCol w="2016225">
                  <a:extLst>
                    <a:ext uri="{9D8B030D-6E8A-4147-A177-3AD203B41FA5}">
                      <a16:colId xmlns:a16="http://schemas.microsoft.com/office/drawing/2014/main" val="670663771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3191809010"/>
                    </a:ext>
                  </a:extLst>
                </a:gridCol>
                <a:gridCol w="4140458">
                  <a:extLst>
                    <a:ext uri="{9D8B030D-6E8A-4147-A177-3AD203B41FA5}">
                      <a16:colId xmlns:a16="http://schemas.microsoft.com/office/drawing/2014/main" val="1769506808"/>
                    </a:ext>
                  </a:extLst>
                </a:gridCol>
              </a:tblGrid>
              <a:tr h="495866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Działanie FEDS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projektu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Alokacja                       i fundusz</a:t>
                      </a:r>
                    </a:p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Instytucja </a:t>
                      </a:r>
                    </a:p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ogłoszenia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Warunki specyficzne naboru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054515"/>
                  </a:ext>
                </a:extLst>
              </a:tr>
              <a:tr h="1100415">
                <a:tc>
                  <a:txBody>
                    <a:bodyPr/>
                    <a:lstStyle/>
                    <a:p>
                      <a:pPr algn="l"/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 Kultura </a:t>
                      </a:r>
                      <a:b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turystyka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Infrastruktura rowerowa</a:t>
                      </a: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47,1 mln PLN (EFRR)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obszar województwa </a:t>
                      </a:r>
                      <a:b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(z wyłączeniem powiatu zgorzeleckiego)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wyłącznie trasy zawarte </a:t>
                      </a:r>
                      <a:b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„Koncepcji sieci głównych tras rowerowych województwa dolnośląskiego”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obligatoryjna opinia IRT załączana do wniosku o dofinansowanie, potwierdzająca zgodność przebiegu trasy objętej projektem z trasą przebiegu </a:t>
                      </a:r>
                      <a:r>
                        <a:rPr lang="pl-PL" sz="1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cyklostrady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nabór tylko na projekty gotowe do realizacji (tj. z pozwoleniami na budowę/ zgłoszenie)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142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2143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025426" y="251445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naborów skierowanych do JST – 2023 r. </a:t>
            </a:r>
          </a:p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Zakres – rozwój turystyki</a:t>
            </a:r>
            <a:endParaRPr lang="pl-PL" sz="2400" b="1" dirty="0">
              <a:solidFill>
                <a:schemeClr val="tx2"/>
              </a:solidFill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2BE7FE40-363E-A86E-828E-5C6CE9561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993333"/>
              </p:ext>
            </p:extLst>
          </p:nvPr>
        </p:nvGraphicFramePr>
        <p:xfrm>
          <a:off x="413358" y="1187549"/>
          <a:ext cx="9865095" cy="51206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92188">
                  <a:extLst>
                    <a:ext uri="{9D8B030D-6E8A-4147-A177-3AD203B41FA5}">
                      <a16:colId xmlns:a16="http://schemas.microsoft.com/office/drawing/2014/main" val="219192462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670663771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3191809010"/>
                    </a:ext>
                  </a:extLst>
                </a:gridCol>
                <a:gridCol w="3852427">
                  <a:extLst>
                    <a:ext uri="{9D8B030D-6E8A-4147-A177-3AD203B41FA5}">
                      <a16:colId xmlns:a16="http://schemas.microsoft.com/office/drawing/2014/main" val="1769506808"/>
                    </a:ext>
                  </a:extLst>
                </a:gridCol>
              </a:tblGrid>
              <a:tr h="495866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Działanie FEDS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projektu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Alokacja                          i fundusz</a:t>
                      </a:r>
                    </a:p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Instytucja </a:t>
                      </a:r>
                    </a:p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ogłoszenia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Warunki specyficzne naboru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054515"/>
                  </a:ext>
                </a:extLst>
              </a:tr>
              <a:tr h="1100415">
                <a:tc>
                  <a:txBody>
                    <a:bodyPr/>
                    <a:lstStyle/>
                    <a:p>
                      <a:pPr algn="l"/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 Kultura </a:t>
                      </a:r>
                      <a:b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turystyka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Infrastruktura rowerowa</a:t>
                      </a: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28,3 mln PLN (EFRR)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 2023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tylko obszar powiatu zgorzeleckiego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wyłącznie trasy zawarte w  „Koncepcji sieci głównych tras rowerowych województwa dolnośląskiego” przebiegające </a:t>
                      </a:r>
                      <a:r>
                        <a:rPr lang="pl-PL" sz="180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przez ten powiat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obligatoryjna opinia IRT załączana do wniosku </a:t>
                      </a:r>
                      <a:b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dofinansowanie, potwierdzająca zgodność przebiegu trasy objętej projektem z trasą przebiegu </a:t>
                      </a:r>
                      <a:r>
                        <a:rPr lang="pl-PL" sz="18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cyklostrady</a:t>
                      </a:r>
                      <a:endParaRPr lang="pl-PL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6463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6573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097434" y="251445"/>
            <a:ext cx="81369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naborów skierowanych do JST – 2023 r. </a:t>
            </a:r>
          </a:p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Zakres – włączenie społeczne</a:t>
            </a:r>
            <a:endParaRPr lang="pl-PL" sz="2400" b="1" dirty="0">
              <a:solidFill>
                <a:schemeClr val="tx2"/>
              </a:solidFill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2BE7FE40-363E-A86E-828E-5C6CE9561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891269"/>
              </p:ext>
            </p:extLst>
          </p:nvPr>
        </p:nvGraphicFramePr>
        <p:xfrm>
          <a:off x="431360" y="1084286"/>
          <a:ext cx="9829092" cy="64225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20180">
                  <a:extLst>
                    <a:ext uri="{9D8B030D-6E8A-4147-A177-3AD203B41FA5}">
                      <a16:colId xmlns:a16="http://schemas.microsoft.com/office/drawing/2014/main" val="2191924624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67066377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319180901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1769506808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Działanie FEDS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projektu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Alokacja i fundusz</a:t>
                      </a:r>
                    </a:p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Instytucja </a:t>
                      </a:r>
                    </a:p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ogłoszenia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Warunki specyficzne naboru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054515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l"/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 Aktywna integracja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Aktywna integracja osób zagrożonych ubóstwem </a:t>
                      </a:r>
                      <a:br>
                        <a:rPr lang="pl-PL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pl-PL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wykluczonych społecznie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35,1 mln PLN (EFS+)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DWUP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listopad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obszar całego województwa 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naborze może brać wiele kategorii podmiotów, w tym JST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142128"/>
                  </a:ext>
                </a:extLst>
              </a:tr>
              <a:tr h="1993344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7.7</a:t>
                      </a: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Rozwój usług społecznych </a:t>
                      </a:r>
                      <a:br>
                        <a:rPr lang="pl-PL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pl-PL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zdrowotnych</a:t>
                      </a:r>
                    </a:p>
                    <a:p>
                      <a:pPr algn="l"/>
                      <a:endParaRPr lang="pl-PL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1007943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pl-PL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Rozwój usług świadczonych </a:t>
                      </a:r>
                      <a:br>
                        <a:rPr lang="pl-PL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pl-PL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 społeczności lokalnej, Tworzenie           i rozwój CUS, Rozwój mieszkalnictwa</a:t>
                      </a:r>
                    </a:p>
                    <a:p>
                      <a:pPr marL="0" indent="0" algn="l" defTabSz="1007943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pl-PL" sz="1800" kern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Deinstytucjonalizacja</a:t>
                      </a: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164,4 mln PLN (EFS+)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DWUP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październik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obszar całego województwa 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naborze może brać wiele kategorii podmiotów, w tym JST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880117"/>
                  </a:ext>
                </a:extLst>
              </a:tr>
              <a:tr h="1651793">
                <a:tc>
                  <a:txBody>
                    <a:bodyPr/>
                    <a:lstStyle/>
                    <a:p>
                      <a:pPr algn="l"/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9.1 Transformacja społeczna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Zapobieganie wykluczeniu z rynku pracy</a:t>
                      </a:r>
                    </a:p>
                    <a:p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Usługi społeczne </a:t>
                      </a:r>
                      <a:b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zakresie mieszkalnictwa</a:t>
                      </a: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168,7 mln PLN (FST)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DWUP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czerwiec 2023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tylko obszar subregionu wałbrzyskiego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naborze może brać wiele kategorii podmiotów, w tym JST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135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45692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025426" y="251445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naborów skierowanych do JST – 2023 r. </a:t>
            </a:r>
          </a:p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Zakres – edukacja</a:t>
            </a:r>
            <a:endParaRPr lang="pl-PL" sz="2400" b="1" dirty="0">
              <a:solidFill>
                <a:schemeClr val="tx2"/>
              </a:solidFill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2BE7FE40-363E-A86E-828E-5C6CE9561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9349107"/>
              </p:ext>
            </p:extLst>
          </p:nvPr>
        </p:nvGraphicFramePr>
        <p:xfrm>
          <a:off x="413358" y="1151545"/>
          <a:ext cx="9865095" cy="52565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92188">
                  <a:extLst>
                    <a:ext uri="{9D8B030D-6E8A-4147-A177-3AD203B41FA5}">
                      <a16:colId xmlns:a16="http://schemas.microsoft.com/office/drawing/2014/main" val="2191924624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670663771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3191809010"/>
                    </a:ext>
                  </a:extLst>
                </a:gridCol>
                <a:gridCol w="3420379">
                  <a:extLst>
                    <a:ext uri="{9D8B030D-6E8A-4147-A177-3AD203B41FA5}">
                      <a16:colId xmlns:a16="http://schemas.microsoft.com/office/drawing/2014/main" val="1769506808"/>
                    </a:ext>
                  </a:extLst>
                </a:gridCol>
              </a:tblGrid>
              <a:tr h="1072772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Działanie FEDS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projektu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Alokacja i fundusz</a:t>
                      </a:r>
                    </a:p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Instytucja </a:t>
                      </a:r>
                    </a:p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ogłoszenia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Warunki specyficzne naboru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054515"/>
                  </a:ext>
                </a:extLst>
              </a:tr>
              <a:tr h="1394604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8.1 Dostęp do edukacji</a:t>
                      </a:r>
                    </a:p>
                    <a:p>
                      <a:pPr marL="0" algn="l" defTabSz="1007943" rtl="0" eaLnBrk="1" latinLnBrk="0" hangingPunct="1"/>
                      <a:endParaRPr lang="pl-PL" sz="18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Zwiększenie dostępności do edukacji przedszkolnej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21,7 mln PLN (EFS+)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IZ FEDS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sierpień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obszar całego województwa 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organy prowadzące przedszkola w tym JST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250867"/>
                  </a:ext>
                </a:extLst>
              </a:tr>
              <a:tr h="1394604">
                <a:tc>
                  <a:txBody>
                    <a:bodyPr/>
                    <a:lstStyle/>
                    <a:p>
                      <a:pPr marL="0" algn="l" defTabSz="1007943" rtl="0" eaLnBrk="1" latinLnBrk="0" hangingPunct="1"/>
                      <a:r>
                        <a:rPr lang="pl-PL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8.1 Dostęp do edukacji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Rozwój kształcenia zawodowego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56,2 mln PLN (EFS+)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IZ FEDS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maj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obszar całego województwa 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organy prowadzące szkoły  w tym JST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pl-PL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142128"/>
                  </a:ext>
                </a:extLst>
              </a:tr>
              <a:tr h="1394604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8.1 Dostęp do edukacji</a:t>
                      </a:r>
                    </a:p>
                    <a:p>
                      <a:pPr algn="l"/>
                      <a:endParaRPr lang="pl-PL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Rozwój kształcenia zawodowego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9,3 mln PLN (EFS+)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IZ FEDS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maj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obszar powiatu zgorzeleckiego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organy prowadzące szkoły  w tym JST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880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8720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025426" y="251445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naborów skierowanych do JST – 2023 r. </a:t>
            </a:r>
          </a:p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Zakres – edukacja</a:t>
            </a:r>
            <a:endParaRPr lang="pl-PL" sz="2400" b="1" dirty="0">
              <a:solidFill>
                <a:schemeClr val="tx2"/>
              </a:solidFill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2BE7FE40-363E-A86E-828E-5C6CE95613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592490"/>
              </p:ext>
            </p:extLst>
          </p:nvPr>
        </p:nvGraphicFramePr>
        <p:xfrm>
          <a:off x="449362" y="1187549"/>
          <a:ext cx="9865095" cy="566008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92188">
                  <a:extLst>
                    <a:ext uri="{9D8B030D-6E8A-4147-A177-3AD203B41FA5}">
                      <a16:colId xmlns:a16="http://schemas.microsoft.com/office/drawing/2014/main" val="2191924624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67066377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3191809010"/>
                    </a:ext>
                  </a:extLst>
                </a:gridCol>
                <a:gridCol w="3420379">
                  <a:extLst>
                    <a:ext uri="{9D8B030D-6E8A-4147-A177-3AD203B41FA5}">
                      <a16:colId xmlns:a16="http://schemas.microsoft.com/office/drawing/2014/main" val="1769506808"/>
                    </a:ext>
                  </a:extLst>
                </a:gridCol>
              </a:tblGrid>
              <a:tr h="960107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Działanie FEDS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projektu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Alokacja i fundusz</a:t>
                      </a:r>
                    </a:p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Instytucja </a:t>
                      </a:r>
                    </a:p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ogłoszenia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Warunki specyficzne naboru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054515"/>
                  </a:ext>
                </a:extLst>
              </a:tr>
              <a:tr h="2688299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9.2 Transformacja infrastruktury społecznej </a:t>
                      </a:r>
                      <a:b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edukacyjnej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Zwiększenie dostępności </a:t>
                      </a:r>
                      <a:b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jakości infrastruktury edukacyjnej szkolnictwa ponadpodstawowego ogólnego w zakresie </a:t>
                      </a:r>
                      <a:r>
                        <a:rPr lang="pl-PL" sz="18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nauk ścisłych</a:t>
                      </a:r>
                      <a:endParaRPr lang="pl-PL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47,1 mln PLN (FST)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październik 2023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(projekty infrastrukturalne)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tylko obszar subregionu wałbrzyskiego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organy prowadzące szkoły  w tym JST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135341"/>
                  </a:ext>
                </a:extLst>
              </a:tr>
              <a:tr h="1248139">
                <a:tc>
                  <a:txBody>
                    <a:bodyPr/>
                    <a:lstStyle/>
                    <a:p>
                      <a:pPr algn="l"/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9.3 Transformacja </a:t>
                      </a:r>
                      <a:b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edukacji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Wsparcie kształcenia zawodowego </a:t>
                      </a:r>
                      <a:b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ogólnego </a:t>
                      </a: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70,3 mln PLN (FST)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maj 2023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(projekty „miękkie”)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tylko obszar subregionu wałbrzyskiego</a:t>
                      </a:r>
                    </a:p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organy prowadzące szkoły  w tym JST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855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6930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70611"/>
            <a:ext cx="8640381" cy="504056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Cele finansowe FEDS 2021-2027 – zasada n+3</a:t>
            </a: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86037B62-76E9-6C4F-5BFC-1F93080864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14418"/>
              </p:ext>
            </p:extLst>
          </p:nvPr>
        </p:nvGraphicFramePr>
        <p:xfrm>
          <a:off x="449362" y="769832"/>
          <a:ext cx="9901101" cy="6389909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20968096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39303993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696623567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236697168"/>
                    </a:ext>
                  </a:extLst>
                </a:gridCol>
                <a:gridCol w="1332149">
                  <a:extLst>
                    <a:ext uri="{9D8B030D-6E8A-4147-A177-3AD203B41FA5}">
                      <a16:colId xmlns:a16="http://schemas.microsoft.com/office/drawing/2014/main" val="400079502"/>
                    </a:ext>
                  </a:extLst>
                </a:gridCol>
                <a:gridCol w="1332147">
                  <a:extLst>
                    <a:ext uri="{9D8B030D-6E8A-4147-A177-3AD203B41FA5}">
                      <a16:colId xmlns:a16="http://schemas.microsoft.com/office/drawing/2014/main" val="702796165"/>
                    </a:ext>
                  </a:extLst>
                </a:gridCol>
                <a:gridCol w="1548173">
                  <a:extLst>
                    <a:ext uri="{9D8B030D-6E8A-4147-A177-3AD203B41FA5}">
                      <a16:colId xmlns:a16="http://schemas.microsoft.com/office/drawing/2014/main" val="1672950481"/>
                    </a:ext>
                  </a:extLst>
                </a:gridCol>
              </a:tblGrid>
              <a:tr h="366417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EUR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</a:t>
                      </a:r>
                      <a:endParaRPr lang="pl-PL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2026</a:t>
                      </a:r>
                      <a:endParaRPr lang="pl-PL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2027</a:t>
                      </a:r>
                      <a:endParaRPr lang="pl-PL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2028</a:t>
                      </a:r>
                      <a:endParaRPr lang="pl-PL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2029</a:t>
                      </a:r>
                      <a:endParaRPr lang="pl-PL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suma</a:t>
                      </a:r>
                      <a:endParaRPr lang="pl-PL" sz="18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9605"/>
                  </a:ext>
                </a:extLst>
              </a:tr>
              <a:tr h="560496">
                <a:tc>
                  <a:txBody>
                    <a:bodyPr/>
                    <a:lstStyle/>
                    <a:p>
                      <a:pPr marL="0" algn="ctr" defTabSz="1007943" rtl="0" eaLnBrk="1" fontAlgn="b" latinLnBrk="0" hangingPunct="1"/>
                      <a:r>
                        <a:rPr lang="pl-PL" sz="1600" b="1" i="0" kern="1200" dirty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n+3 EFRR </a:t>
                      </a: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b" latinLnBrk="0" hangingPunct="1"/>
                      <a:r>
                        <a:rPr lang="pl-PL" sz="16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156 030 750</a:t>
                      </a: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b" latinLnBrk="0" hangingPunct="1"/>
                      <a:r>
                        <a:rPr lang="pl-PL" sz="16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201 220 223</a:t>
                      </a: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b" latinLnBrk="0" hangingPunct="1"/>
                      <a:r>
                        <a:rPr lang="pl-PL" sz="16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216 457 903</a:t>
                      </a: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b" latinLnBrk="0" hangingPunct="1"/>
                      <a:r>
                        <a:rPr lang="pl-PL" sz="16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225 801 103</a:t>
                      </a: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b" latinLnBrk="0" hangingPunct="1"/>
                      <a:r>
                        <a:rPr lang="pl-PL" sz="16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454 398 118</a:t>
                      </a: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b" latinLnBrk="0" hangingPunct="1"/>
                      <a:r>
                        <a:rPr lang="pl-PL" sz="1600" b="1" i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1 253 908 097</a:t>
                      </a: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282648"/>
                  </a:ext>
                </a:extLst>
              </a:tr>
              <a:tr h="54060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EFS+ </a:t>
                      </a:r>
                      <a:endParaRPr lang="pl-PL" sz="1600" b="1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59 825 519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77 152 527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82 995 301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86 578 001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174 229 296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480 780 644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821747"/>
                  </a:ext>
                </a:extLst>
              </a:tr>
              <a:tr h="523045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FST (art.3) </a:t>
                      </a:r>
                      <a:endParaRPr lang="pl-PL" sz="1600" b="1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37 137 392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42 929 432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44 915 521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45 642 556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84 036 994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254 661 895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339148"/>
                  </a:ext>
                </a:extLst>
              </a:tr>
              <a:tr h="617839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n+3 FST (art.4) </a:t>
                      </a:r>
                      <a:endParaRPr lang="pl-PL" sz="1600" b="1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153 987 307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172 938 369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pl-PL" sz="16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326 925 676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558675"/>
                  </a:ext>
                </a:extLst>
              </a:tr>
              <a:tr h="1046090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zasada n+3 </a:t>
                      </a:r>
                    </a:p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(roczna certyfikacja </a:t>
                      </a:r>
                    </a:p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wydatków)</a:t>
                      </a:r>
                      <a:endParaRPr lang="pl-PL" sz="1600" b="1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406 980 966</a:t>
                      </a:r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484 432 783</a:t>
                      </a:r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344 368 725</a:t>
                      </a:r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358 021 660</a:t>
                      </a:r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722 472 178</a:t>
                      </a:r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2 316 276 312</a:t>
                      </a:r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178766"/>
                  </a:ext>
                </a:extLst>
              </a:tr>
              <a:tr h="643232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alokacji </a:t>
                      </a:r>
                      <a:br>
                        <a:rPr lang="pl-PL" sz="1600" b="1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600" b="1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certyfikowany</a:t>
                      </a:r>
                      <a:endParaRPr lang="pl-PL" sz="1600" b="1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17,57%</a:t>
                      </a:r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20,91%</a:t>
                      </a:r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14,87%</a:t>
                      </a:r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15,46%</a:t>
                      </a:r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31,19%</a:t>
                      </a:r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100,00%</a:t>
                      </a:r>
                      <a:endParaRPr lang="pl-PL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01059"/>
                  </a:ext>
                </a:extLst>
              </a:tr>
              <a:tr h="1307613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kumulacja środków, </a:t>
                      </a:r>
                    </a:p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aby spełnić zasadę n+3 (narastająco)</a:t>
                      </a:r>
                      <a:endParaRPr lang="pl-PL" sz="1600" b="1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406 980 966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891 413 749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1 235 782 474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1 593 804 134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2 316 276 312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2 316 276 312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136071"/>
                  </a:ext>
                </a:extLst>
              </a:tr>
              <a:tr h="784568"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alokacji certyfikowany narastająco </a:t>
                      </a:r>
                      <a:endParaRPr lang="pl-PL" sz="1600" b="1" i="0" u="none" strike="noStrike" dirty="0">
                        <a:solidFill>
                          <a:schemeClr val="accent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17,57%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38,48%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53,35%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68,81%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100,00%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6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43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33C18E10-22FF-6291-FE3A-ECE68FAE251E}"/>
              </a:ext>
            </a:extLst>
          </p:cNvPr>
          <p:cNvSpPr txBox="1"/>
          <p:nvPr/>
        </p:nvSpPr>
        <p:spPr>
          <a:xfrm>
            <a:off x="989420" y="611485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naborów skierowanych do JST – 2023 r. </a:t>
            </a:r>
          </a:p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Zakres – rynek pracy</a:t>
            </a:r>
            <a:endParaRPr lang="pl-PL" sz="2400" b="1" dirty="0">
              <a:solidFill>
                <a:schemeClr val="tx2"/>
              </a:solidFill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A020686B-B892-4C70-20D1-C7B823A9CC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290009"/>
              </p:ext>
            </p:extLst>
          </p:nvPr>
        </p:nvGraphicFramePr>
        <p:xfrm>
          <a:off x="413357" y="2051645"/>
          <a:ext cx="9865095" cy="29163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92188">
                  <a:extLst>
                    <a:ext uri="{9D8B030D-6E8A-4147-A177-3AD203B41FA5}">
                      <a16:colId xmlns:a16="http://schemas.microsoft.com/office/drawing/2014/main" val="2191924624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67066377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3191809010"/>
                    </a:ext>
                  </a:extLst>
                </a:gridCol>
                <a:gridCol w="3420379">
                  <a:extLst>
                    <a:ext uri="{9D8B030D-6E8A-4147-A177-3AD203B41FA5}">
                      <a16:colId xmlns:a16="http://schemas.microsoft.com/office/drawing/2014/main" val="1769506808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Działanie FEDS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projektu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Alokacja                       i fundusz</a:t>
                      </a:r>
                    </a:p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Instytucja </a:t>
                      </a:r>
                    </a:p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Termin ogłoszenia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Warunki specyficzne naboru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054515"/>
                  </a:ext>
                </a:extLst>
              </a:tr>
              <a:tr h="1476164"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7.1 Aktywizacja osób na rynku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Projekty powiatowych urzędów pracy</a:t>
                      </a:r>
                      <a:b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pl-PL" sz="1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ok. 120 mln PLN (EFS+)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pl-PL" sz="18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DWUP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l-PL" sz="18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maj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nabór niekonkurencyjny dla PUP na całą alokację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3135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1080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061430" y="323453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Instrumenty finansowe w FEDS 2021-2027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B0B9D6A-931E-3208-6D25-3FA025368BD5}"/>
              </a:ext>
            </a:extLst>
          </p:cNvPr>
          <p:cNvSpPr txBox="1"/>
          <p:nvPr/>
        </p:nvSpPr>
        <p:spPr>
          <a:xfrm>
            <a:off x="1028098" y="1475581"/>
            <a:ext cx="8568952" cy="3780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b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trzy nabory dotyczące wyboru projektów IF – ogłoszenie planowane na lipiec 2023 r.;</a:t>
            </a: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b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b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planowany termin uruchomienia instrumentów finansowych na rynku </a:t>
            </a:r>
            <a:br>
              <a:rPr kumimoji="0" lang="pl-PL" b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pl-PL" b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(dla ostatecznych odbiorców wsparcia): I kwartał 2024 r.;</a:t>
            </a: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b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b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zasady udzielania wsparcia na poziomie ostatecznych odbiorców zostaną określone w Strategii inwestycyjnej dla instrumentów </a:t>
            </a:r>
            <a:r>
              <a:rPr kumimoji="0" lang="pl-PL" b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finansowych </a:t>
            </a:r>
            <a:br>
              <a:rPr kumimoji="0" lang="pl-PL" b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pl-PL" b="0" u="none" strike="noStrike" kern="1200" cap="none" spc="0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FEDS </a:t>
            </a:r>
            <a:r>
              <a:rPr kumimoji="0" lang="pl-PL" b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2021-2027.</a:t>
            </a:r>
          </a:p>
        </p:txBody>
      </p:sp>
    </p:spTree>
    <p:extLst>
      <p:ext uri="{BB962C8B-B14F-4D97-AF65-F5344CB8AC3E}">
        <p14:creationId xmlns:p14="http://schemas.microsoft.com/office/powerpoint/2010/main" val="896945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CB4F4BE1-AE8C-BE65-8F69-13E6AF709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758942"/>
              </p:ext>
            </p:extLst>
          </p:nvPr>
        </p:nvGraphicFramePr>
        <p:xfrm>
          <a:off x="593378" y="1835621"/>
          <a:ext cx="9721080" cy="3657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3083103827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651440732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3567209892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84906071"/>
                    </a:ext>
                  </a:extLst>
                </a:gridCol>
              </a:tblGrid>
              <a:tr h="548758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Działanie FEDS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projektu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Alokacja i fundusz</a:t>
                      </a:r>
                    </a:p>
                    <a:p>
                      <a:pPr algn="ctr"/>
                      <a:endParaRPr lang="pl-P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Instytucja</a:t>
                      </a:r>
                    </a:p>
                    <a:p>
                      <a:pPr algn="ctr"/>
                      <a:endParaRPr lang="pl-PL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528447"/>
                  </a:ext>
                </a:extLst>
              </a:tr>
              <a:tr h="5487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 Instrumenty finansowe </a:t>
                      </a:r>
                      <a:b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dla MŚP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Wybór operatora IF – wsparcie MSP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206,8 mln PLN (EFRR)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endParaRPr lang="pl-PL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pl-PL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l-PL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939021"/>
                  </a:ext>
                </a:extLst>
              </a:tr>
              <a:tr h="7798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 Instrumenty finansowe </a:t>
                      </a:r>
                      <a:b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efektywność energetyczną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Wybór operatora IF - budynki publiczne, mieszkalne, MSP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375,4 mln PLN (EFRR)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6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291448"/>
                  </a:ext>
                </a:extLst>
              </a:tr>
              <a:tr h="725610">
                <a:tc>
                  <a:txBody>
                    <a:bodyPr/>
                    <a:lstStyle/>
                    <a:p>
                      <a:pPr algn="l"/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 Instrumenty finansowe </a:t>
                      </a:r>
                      <a:b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OZE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Wybór operatora IF - wsparcie OZE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152,2 mln PLN (EFRR)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 sz="1600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056328"/>
                  </a:ext>
                </a:extLst>
              </a:tr>
            </a:tbl>
          </a:graphicData>
        </a:graphic>
      </p:graphicFrame>
      <p:sp>
        <p:nvSpPr>
          <p:cNvPr id="4" name="pole tekstowe 3">
            <a:extLst>
              <a:ext uri="{FF2B5EF4-FFF2-40B4-BE49-F238E27FC236}">
                <a16:creationId xmlns:a16="http://schemas.microsoft.com/office/drawing/2014/main" id="{F83B2871-5D59-E115-C168-831034B44105}"/>
              </a:ext>
            </a:extLst>
          </p:cNvPr>
          <p:cNvSpPr txBox="1"/>
          <p:nvPr/>
        </p:nvSpPr>
        <p:spPr>
          <a:xfrm>
            <a:off x="1061430" y="683493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Instrumenty finansowe w FEDS 2021-2027</a:t>
            </a:r>
          </a:p>
        </p:txBody>
      </p:sp>
    </p:spTree>
    <p:extLst>
      <p:ext uri="{BB962C8B-B14F-4D97-AF65-F5344CB8AC3E}">
        <p14:creationId xmlns:p14="http://schemas.microsoft.com/office/powerpoint/2010/main" val="23236903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041547" y="1979637"/>
            <a:ext cx="8568952" cy="3780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kompleksowa modernizacja energetyczna budynków publicznych (tj. budynków JST, jednostek organizacyjnych JST oraz NGO, jeśli realizują cele publiczne; budynki zamieszkania zbiorowego spełniające te warunki również traktowane są jako publiczne);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kompleksowa modernizacja energetyczna budynków mieszkalnych wielorodzinnych (za wyjątkiem budynków stanowiących własność Skarbu Państwa);</a:t>
            </a:r>
          </a:p>
          <a:p>
            <a:pPr marL="285750" marR="0" lvl="0" indent="-28575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modernizacja energetyczna oświetlenia ulicznego jako odrębny projekt (wsparcie gmin, przedsiębiorców świadczących usługi oświetlenia ulic);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144EA82F-B470-0A0D-F82D-7E320DE60D8F}"/>
              </a:ext>
            </a:extLst>
          </p:cNvPr>
          <p:cNvSpPr txBox="1"/>
          <p:nvPr/>
        </p:nvSpPr>
        <p:spPr>
          <a:xfrm>
            <a:off x="1061430" y="467469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Instrumenty finansowe w FEDS 2021-2027 -                        IF na efektywność energetyczną (działanie 2.3) -           zakres wsparcia</a:t>
            </a:r>
          </a:p>
        </p:txBody>
      </p:sp>
    </p:spTree>
    <p:extLst>
      <p:ext uri="{BB962C8B-B14F-4D97-AF65-F5344CB8AC3E}">
        <p14:creationId xmlns:p14="http://schemas.microsoft.com/office/powerpoint/2010/main" val="22804771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034264" y="1470807"/>
            <a:ext cx="8568952" cy="5575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budowa i rozbudowa instalacji wytwarzających energię elektryczną i/lub cieplną </a:t>
            </a:r>
            <a:b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z odnawialnych źródeł energii (JST, klastry i spółdzielnie energetyczne, MŚP);</a:t>
            </a: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b="0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budowa magazynów energii na potrzeby źródeł OZE (już istniejących </a:t>
            </a:r>
            <a:b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pl-PL" b="0" i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lub finansowanych z innych środków), w tym magazynów, w których elementem może być budowa infrastruktury ładowania pojazdów elektrycznych zapewniającej niedyskryminacyjny dostęp dla wszystkich użytkowników; </a:t>
            </a: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pl-PL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  <a:defRPr/>
            </a:pPr>
            <a:r>
              <a:rPr lang="pl-PL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montaż instalacji do produkcji energii elektrycznej (</a:t>
            </a:r>
            <a:r>
              <a:rPr lang="pl-PL" dirty="0" err="1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mikroinstalacje</a:t>
            </a:r>
            <a:r>
              <a:rPr lang="pl-PL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br>
              <a:rPr lang="pl-PL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i/lub cieplnej, także z magazynami energii (wraz z podłączeniem tych źródeł </a:t>
            </a:r>
            <a:br>
              <a:rPr lang="pl-PL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sieci dystrybucyjnej) w zakresie jednorodzinnych i wielorodzinnych budynków mieszkalnych oraz budynków publicznych</a:t>
            </a: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sz="2400" b="0" i="1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69C5509-2F31-B1D2-0449-C9761ADEF004}"/>
              </a:ext>
            </a:extLst>
          </p:cNvPr>
          <p:cNvSpPr txBox="1"/>
          <p:nvPr/>
        </p:nvSpPr>
        <p:spPr>
          <a:xfrm>
            <a:off x="1055816" y="235732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Instrumenty finansowe w FEDS 2021-2027</a:t>
            </a:r>
          </a:p>
          <a:p>
            <a:pPr algn="ctr"/>
            <a:r>
              <a:rPr kumimoji="0" lang="pl-PL" sz="2400" b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- IF na OZE (działanie 2.5) – zakres wsparcia</a:t>
            </a:r>
          </a:p>
        </p:txBody>
      </p:sp>
    </p:spTree>
    <p:extLst>
      <p:ext uri="{BB962C8B-B14F-4D97-AF65-F5344CB8AC3E}">
        <p14:creationId xmlns:p14="http://schemas.microsoft.com/office/powerpoint/2010/main" val="35221615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241450" y="1187549"/>
            <a:ext cx="7992888" cy="5442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pl-PL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0" lang="pl-PL" b="0" u="none" strike="noStrike" kern="1200" cap="none" spc="0" normalizeH="0" baseline="0" noProof="0" dirty="0" err="1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nfrastruktura</a:t>
            </a:r>
            <a:r>
              <a:rPr kumimoji="0" lang="pl-PL" b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badawcza publicznych jednostek naukowych;</a:t>
            </a: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b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pl-PL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kumimoji="0" lang="pl-PL" b="0" u="none" strike="noStrike" kern="1200" cap="none" spc="0" normalizeH="0" baseline="0" noProof="0" dirty="0" err="1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sparcie</a:t>
            </a:r>
            <a:r>
              <a:rPr kumimoji="0" lang="pl-PL" b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dla MŚP (projekty badawcze MŚP, „zielone inwestycje”                    i efektywność energetyczna MŚP, wzrost konkurencyjności MŚP);</a:t>
            </a: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b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pl-PL" b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infrastruktura drogowa (obwodnice miast);</a:t>
            </a: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b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pl-PL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0" lang="pl-PL" b="0" u="none" strike="noStrike" kern="1200" cap="none" spc="0" normalizeH="0" baseline="0" noProof="0" dirty="0" err="1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nfrastruktura</a:t>
            </a:r>
            <a:r>
              <a:rPr kumimoji="0" lang="pl-PL" b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kolejowa i tabor kolejowy;</a:t>
            </a: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pl-PL" b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pl-PL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0" lang="pl-PL" b="0" u="none" strike="noStrike" kern="1200" cap="none" spc="0" normalizeH="0" baseline="0" noProof="0" dirty="0" err="1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nfrastruktura</a:t>
            </a:r>
            <a:r>
              <a:rPr kumimoji="0" lang="pl-PL" b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wojewódzkich placówek ochrony zdrowia w zakresie opieki psychiatrycznej; </a:t>
            </a: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l-PL" b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pl-PL" dirty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kumimoji="0" lang="pl-PL" b="0" u="none" strike="noStrike" kern="1200" cap="none" spc="0" normalizeH="0" baseline="0" noProof="0" dirty="0" err="1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nfrastruktura</a:t>
            </a:r>
            <a:r>
              <a:rPr kumimoji="0" lang="pl-PL" b="0" u="none" strike="noStrike" kern="1200" cap="none" spc="0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wojewódzkich instytucji kultury.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62F6CBE6-ACEE-4A0C-19F7-93D9DE235F98}"/>
              </a:ext>
            </a:extLst>
          </p:cNvPr>
          <p:cNvSpPr txBox="1"/>
          <p:nvPr/>
        </p:nvSpPr>
        <p:spPr>
          <a:xfrm>
            <a:off x="1055816" y="235732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Pozostałe przykładowe nabory w 2023 r. </a:t>
            </a:r>
          </a:p>
        </p:txBody>
      </p:sp>
    </p:spTree>
    <p:extLst>
      <p:ext uri="{BB962C8B-B14F-4D97-AF65-F5344CB8AC3E}">
        <p14:creationId xmlns:p14="http://schemas.microsoft.com/office/powerpoint/2010/main" val="27530759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141181" y="790794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400" i="1" dirty="0">
              <a:solidFill>
                <a:schemeClr val="accent1"/>
              </a:solidFill>
            </a:endParaRPr>
          </a:p>
          <a:p>
            <a:endParaRPr lang="pl-PL" sz="2400" i="1" dirty="0">
              <a:solidFill>
                <a:schemeClr val="accent1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7E88D06-A191-37F4-562C-10F8C2EA04F7}"/>
              </a:ext>
            </a:extLst>
          </p:cNvPr>
          <p:cNvSpPr txBox="1"/>
          <p:nvPr/>
        </p:nvSpPr>
        <p:spPr>
          <a:xfrm>
            <a:off x="4903595" y="332098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8B48D63-D10F-FA63-39C2-BAB29FB94818}"/>
              </a:ext>
            </a:extLst>
          </p:cNvPr>
          <p:cNvSpPr txBox="1"/>
          <p:nvPr/>
        </p:nvSpPr>
        <p:spPr>
          <a:xfrm>
            <a:off x="1141181" y="2053966"/>
            <a:ext cx="8136904" cy="2534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zmiany w przygotowaniu projektów wynikające z Wytycznych</a:t>
            </a:r>
            <a:r>
              <a:rPr lang="pl-PL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dotyczących zagadnień związanych z przygotowaniem projektów inwestycyjnych, </a:t>
            </a:r>
            <a:br>
              <a:rPr lang="pl-PL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 tym hybrydowych na lata 2021-2027:</a:t>
            </a: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pl-PL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wymogu analiz finansowych dla projektów do 40 mln PLN;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brak luki finansowej.</a:t>
            </a:r>
            <a:endParaRPr lang="pl-PL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62EBE75-B516-4DF2-9768-AF4AC51ED76C}"/>
              </a:ext>
            </a:extLst>
          </p:cNvPr>
          <p:cNvSpPr txBox="1"/>
          <p:nvPr/>
        </p:nvSpPr>
        <p:spPr>
          <a:xfrm>
            <a:off x="1053688" y="790793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Warto pamiętać </a:t>
            </a:r>
            <a:b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istotne zmiany w stosunku do RPO WD 2014-2020</a:t>
            </a:r>
            <a:endParaRPr lang="pl-PL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8105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169442" y="1187549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400" i="1" dirty="0">
              <a:solidFill>
                <a:schemeClr val="accent1"/>
              </a:solidFill>
            </a:endParaRPr>
          </a:p>
          <a:p>
            <a:endParaRPr lang="pl-PL" sz="2400" i="1" dirty="0">
              <a:solidFill>
                <a:schemeClr val="accent1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7E88D06-A191-37F4-562C-10F8C2EA04F7}"/>
              </a:ext>
            </a:extLst>
          </p:cNvPr>
          <p:cNvSpPr txBox="1"/>
          <p:nvPr/>
        </p:nvSpPr>
        <p:spPr>
          <a:xfrm>
            <a:off x="4903595" y="332098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8B48D63-D10F-FA63-39C2-BAB29FB94818}"/>
              </a:ext>
            </a:extLst>
          </p:cNvPr>
          <p:cNvSpPr txBox="1"/>
          <p:nvPr/>
        </p:nvSpPr>
        <p:spPr>
          <a:xfrm>
            <a:off x="1179490" y="1115541"/>
            <a:ext cx="8136904" cy="5981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zmiana w podejściu do kwalifikowalności podatku </a:t>
            </a:r>
            <a:r>
              <a:rPr lang="pl-PL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VAT – </a:t>
            </a:r>
            <a:r>
              <a:rPr lang="pl-PL" u="sng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VAT jest w całości niekwalifikowalny</a:t>
            </a:r>
            <a:r>
              <a:rPr lang="pl-PL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 następujących projektach: 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częściowo lub całościowo objętych pomocą publiczną i/lub </a:t>
            </a:r>
            <a:br>
              <a:rPr lang="pl-PL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pomocą de </a:t>
            </a:r>
            <a:r>
              <a:rPr lang="pl-PL" b="1" dirty="0" err="1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minimis</a:t>
            </a:r>
            <a:r>
              <a:rPr lang="pl-PL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niezależnie od łącznego kosztu (wartości ogółem) projektu</a:t>
            </a:r>
            <a:r>
              <a:rPr lang="pl-PL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których łączny koszt wynosi co najmniej 5 mln EUR (włączając VAT), chyba że brak jest prawnej możliwości odzyskania całego naliczonego podatku VAT zgodnie z przepisami prawa krajowego</a:t>
            </a:r>
            <a:r>
              <a:rPr lang="pl-PL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których łączny koszt wynosi co najmniej 5 mln EUR (włączając VAT), jeżeli podlega on odliczeniu częściowemu na podstawie </a:t>
            </a:r>
            <a:br>
              <a:rPr lang="pl-PL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art. 86 ust. 2a/art. 90 ust. 2 ustawy z dnia 11 marca 2004 r. </a:t>
            </a:r>
            <a:br>
              <a:rPr lang="pl-PL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l-PL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 podatku od towarów i usług</a:t>
            </a:r>
            <a:r>
              <a:rPr lang="pl-PL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realizowanych przez państwowe jednostki budżetowe.</a:t>
            </a: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62EBE75-B516-4DF2-9768-AF4AC51ED76C}"/>
              </a:ext>
            </a:extLst>
          </p:cNvPr>
          <p:cNvSpPr txBox="1"/>
          <p:nvPr/>
        </p:nvSpPr>
        <p:spPr>
          <a:xfrm>
            <a:off x="1025426" y="198989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Warto pamiętać </a:t>
            </a:r>
            <a:b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istotne zmiany w stosunku do RPO WD 2014-2020</a:t>
            </a:r>
            <a:endParaRPr lang="pl-PL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05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169442" y="1187549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400" i="1" dirty="0">
              <a:solidFill>
                <a:schemeClr val="accent1"/>
              </a:solidFill>
            </a:endParaRPr>
          </a:p>
          <a:p>
            <a:endParaRPr lang="pl-PL" sz="2400" i="1" dirty="0">
              <a:solidFill>
                <a:schemeClr val="accent1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7E88D06-A191-37F4-562C-10F8C2EA04F7}"/>
              </a:ext>
            </a:extLst>
          </p:cNvPr>
          <p:cNvSpPr txBox="1"/>
          <p:nvPr/>
        </p:nvSpPr>
        <p:spPr>
          <a:xfrm>
            <a:off x="4903595" y="332098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8B48D63-D10F-FA63-39C2-BAB29FB94818}"/>
              </a:ext>
            </a:extLst>
          </p:cNvPr>
          <p:cNvSpPr txBox="1"/>
          <p:nvPr/>
        </p:nvSpPr>
        <p:spPr>
          <a:xfrm>
            <a:off x="1169442" y="1052598"/>
            <a:ext cx="8136904" cy="6689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możliwość rozliczania, w wybranych naborach EFRR i FST, kosztów pośrednich</a:t>
            </a:r>
            <a:r>
              <a:rPr lang="pl-PL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stawką ryczałtową 7%</a:t>
            </a:r>
            <a:endParaRPr lang="pl-PL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l-PL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projekty współfinansowane ze środków FEDS 2021-2027 nie mogą być realizowane przez jednostki samorządu terytorialnego </a:t>
            </a: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(lub podmioty przez nie kontrolowane lub od nich zależne), </a:t>
            </a:r>
            <a:r>
              <a:rPr lang="pl-PL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które na mocy uchwały ogłosiły się strefami wolnymi od tzw. ideologii LGBTQ+ </a:t>
            </a: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[projekt]</a:t>
            </a:r>
            <a:r>
              <a:rPr lang="pl-PL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pl-PL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weryfikacja  tego faktu będzie się odbywała poprzez sprawdzenie, </a:t>
            </a:r>
            <a:br>
              <a:rPr lang="pl-P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czy dany podmiot znajduje się na liście Rzecznika Praw Obywatelskich  dostępnej na stronie: </a:t>
            </a:r>
            <a:r>
              <a:rPr lang="pl-PL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https://bip.brpo.gov.pl/pl/content/rpo-uchwaly-anty-lgbt-samorzady-odpowiedzi</a:t>
            </a:r>
            <a:endParaRPr lang="pl-PL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projekty powinny w miarę możliwości realizować idee Nowego Europejskiego </a:t>
            </a:r>
            <a:r>
              <a:rPr lang="pl-PL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Bauhausu</a:t>
            </a:r>
            <a:r>
              <a:rPr lang="pl-PL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(zrównoważony rozwój – estetyka – włączenie)</a:t>
            </a:r>
            <a:r>
              <a:rPr lang="pl-PL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l-PL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62EBE75-B516-4DF2-9768-AF4AC51ED76C}"/>
              </a:ext>
            </a:extLst>
          </p:cNvPr>
          <p:cNvSpPr txBox="1"/>
          <p:nvPr/>
        </p:nvSpPr>
        <p:spPr>
          <a:xfrm>
            <a:off x="1014884" y="221601"/>
            <a:ext cx="86515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Warto pamiętać </a:t>
            </a:r>
            <a:b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istotne zmiany w stosunku do RPO WD 2014-2020</a:t>
            </a:r>
            <a:endParaRPr lang="pl-PL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8008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6C5A9F3C-6A3D-A834-C8F9-0E48BFC036B3}"/>
              </a:ext>
            </a:extLst>
          </p:cNvPr>
          <p:cNvSpPr txBox="1"/>
          <p:nvPr/>
        </p:nvSpPr>
        <p:spPr>
          <a:xfrm>
            <a:off x="1169442" y="1187549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sz="2400" i="1" dirty="0">
              <a:solidFill>
                <a:schemeClr val="accent1"/>
              </a:solidFill>
            </a:endParaRPr>
          </a:p>
          <a:p>
            <a:endParaRPr lang="pl-PL" sz="2400" i="1" dirty="0">
              <a:solidFill>
                <a:schemeClr val="accent1"/>
              </a:solidFill>
            </a:endParaRP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7E88D06-A191-37F4-562C-10F8C2EA04F7}"/>
              </a:ext>
            </a:extLst>
          </p:cNvPr>
          <p:cNvSpPr txBox="1"/>
          <p:nvPr/>
        </p:nvSpPr>
        <p:spPr>
          <a:xfrm>
            <a:off x="4903595" y="332098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48B48D63-D10F-FA63-39C2-BAB29FB94818}"/>
              </a:ext>
            </a:extLst>
          </p:cNvPr>
          <p:cNvSpPr txBox="1"/>
          <p:nvPr/>
        </p:nvSpPr>
        <p:spPr>
          <a:xfrm>
            <a:off x="1169442" y="1681203"/>
            <a:ext cx="8136904" cy="4611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wymóg dołączania do dokumentacji projektowej kosztorysów inwestorskich/zestawień kupowanego sprzętu/wyposażenia;</a:t>
            </a:r>
            <a:r>
              <a:rPr lang="pl-PL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dirty="0">
              <a:solidFill>
                <a:schemeClr val="accent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realizacja projektów unijnych zgodnie z zasadą „nie czyń poważnych szkód” (DNSH);</a:t>
            </a:r>
          </a:p>
          <a:p>
            <a:pPr>
              <a:lnSpc>
                <a:spcPct val="150000"/>
              </a:lnSpc>
            </a:pPr>
            <a:endParaRPr lang="pl-PL" dirty="0">
              <a:solidFill>
                <a:schemeClr val="accent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kwestie techniczne – „cyfryzacja” składania wniosków do FEDS 2021-2027: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wnioski o dofinansowanie składane wyłącznie za pośrednictwem systemu teleinformatycznego – </a:t>
            </a:r>
            <a:r>
              <a:rPr lang="pl-PL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brak możliwości złożenia wniosku   w inny sposób, w tym w postaci papierowej!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b="1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wymóg podpisu kwalifikowanego!</a:t>
            </a: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62EBE75-B516-4DF2-9768-AF4AC51ED76C}"/>
              </a:ext>
            </a:extLst>
          </p:cNvPr>
          <p:cNvSpPr txBox="1"/>
          <p:nvPr/>
        </p:nvSpPr>
        <p:spPr>
          <a:xfrm>
            <a:off x="1045029" y="218564"/>
            <a:ext cx="86213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Warto pamiętać </a:t>
            </a:r>
            <a:b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istotne zmiany w stosunku do RPO WD 2014-2020</a:t>
            </a:r>
            <a:endParaRPr lang="pl-PL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91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A3AB5E4-C20A-5228-71EE-71BED7ABC6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1277630"/>
              </p:ext>
            </p:extLst>
          </p:nvPr>
        </p:nvGraphicFramePr>
        <p:xfrm>
          <a:off x="427401" y="1259557"/>
          <a:ext cx="9959065" cy="5040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7636">
                  <a:extLst>
                    <a:ext uri="{9D8B030D-6E8A-4147-A177-3AD203B41FA5}">
                      <a16:colId xmlns:a16="http://schemas.microsoft.com/office/drawing/2014/main" val="926423168"/>
                    </a:ext>
                  </a:extLst>
                </a:gridCol>
                <a:gridCol w="2332724">
                  <a:extLst>
                    <a:ext uri="{9D8B030D-6E8A-4147-A177-3AD203B41FA5}">
                      <a16:colId xmlns:a16="http://schemas.microsoft.com/office/drawing/2014/main" val="353617105"/>
                    </a:ext>
                  </a:extLst>
                </a:gridCol>
                <a:gridCol w="4558465">
                  <a:extLst>
                    <a:ext uri="{9D8B030D-6E8A-4147-A177-3AD203B41FA5}">
                      <a16:colId xmlns:a16="http://schemas.microsoft.com/office/drawing/2014/main" val="1845232268"/>
                    </a:ext>
                  </a:extLst>
                </a:gridCol>
                <a:gridCol w="1058159">
                  <a:extLst>
                    <a:ext uri="{9D8B030D-6E8A-4147-A177-3AD203B41FA5}">
                      <a16:colId xmlns:a16="http://schemas.microsoft.com/office/drawing/2014/main" val="660019278"/>
                    </a:ext>
                  </a:extLst>
                </a:gridCol>
                <a:gridCol w="1102081">
                  <a:extLst>
                    <a:ext uri="{9D8B030D-6E8A-4147-A177-3AD203B41FA5}">
                      <a16:colId xmlns:a16="http://schemas.microsoft.com/office/drawing/2014/main" val="2060624418"/>
                    </a:ext>
                  </a:extLst>
                </a:gridCol>
              </a:tblGrid>
              <a:tr h="1360618"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Cel </a:t>
                      </a:r>
                    </a:p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polityki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Oś priorytetowa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Działanie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Fundusz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Instytucja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332879"/>
                  </a:ext>
                </a:extLst>
              </a:tr>
              <a:tr h="688093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 1</a:t>
                      </a:r>
                      <a:endParaRPr lang="pl-PL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pl-PL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Fundusze Europejskie </a:t>
                      </a:r>
                      <a:br>
                        <a:rPr lang="pl-PL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rzecz przedsiębiorczego Dolnego Śląska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 Rozwój jednostek naukowych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366799"/>
                  </a:ext>
                </a:extLst>
              </a:tr>
              <a:tr h="7967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 Innowacyjne przedsiębiorstwa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1224249"/>
                  </a:ext>
                </a:extLst>
              </a:tr>
              <a:tr h="60841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927969"/>
                  </a:ext>
                </a:extLst>
              </a:tr>
              <a:tr h="7967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 Cyfryzacja usług publicznych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334532"/>
                  </a:ext>
                </a:extLst>
              </a:tr>
              <a:tr h="68809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70187"/>
                  </a:ext>
                </a:extLst>
              </a:tr>
              <a:tr h="7967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8249028"/>
                  </a:ext>
                </a:extLst>
              </a:tr>
              <a:tr h="68809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 Wsparcie rozwoju MŚP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787565"/>
                  </a:ext>
                </a:extLst>
              </a:tr>
              <a:tr h="8012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 Instrumenty finansowe dla MŚP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137357"/>
                  </a:ext>
                </a:extLst>
              </a:tr>
              <a:tr h="68809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717784"/>
                  </a:ext>
                </a:extLst>
              </a:tr>
            </a:tbl>
          </a:graphicData>
        </a:graphic>
      </p:graphicFrame>
      <p:sp>
        <p:nvSpPr>
          <p:cNvPr id="2" name="Tytuł 4">
            <a:extLst>
              <a:ext uri="{FF2B5EF4-FFF2-40B4-BE49-F238E27FC236}">
                <a16:creationId xmlns:a16="http://schemas.microsoft.com/office/drawing/2014/main" id="{120088C9-B292-A15C-46F7-019487E128F2}"/>
              </a:ext>
            </a:extLst>
          </p:cNvPr>
          <p:cNvSpPr txBox="1">
            <a:spLocks/>
          </p:cNvSpPr>
          <p:nvPr/>
        </p:nvSpPr>
        <p:spPr>
          <a:xfrm>
            <a:off x="1025425" y="251445"/>
            <a:ext cx="8640961" cy="864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algn="ctr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Instytucje FEDS 2021-2027 – podział na cele, osie, działania (1)</a:t>
            </a:r>
            <a:endParaRPr lang="pl-PL" sz="24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5617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458" y="268881"/>
            <a:ext cx="7632848" cy="4143041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7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700" dirty="0">
                <a:latin typeface="Arial" panose="020B0604020202020204" pitchFamily="34" charset="0"/>
                <a:cs typeface="Arial" panose="020B0604020202020204" pitchFamily="34" charset="0"/>
              </a:rPr>
              <a:t>Urząd Marszałkowski </a:t>
            </a:r>
            <a:br>
              <a:rPr lang="pl-PL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700" dirty="0">
                <a:latin typeface="Arial" panose="020B0604020202020204" pitchFamily="34" charset="0"/>
                <a:cs typeface="Arial" panose="020B0604020202020204" pitchFamily="34" charset="0"/>
              </a:rPr>
              <a:t>Województwa Dolnośląskiego</a:t>
            </a:r>
            <a:br>
              <a:rPr lang="pl-PL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700" dirty="0">
                <a:latin typeface="Arial" panose="020B0604020202020204" pitchFamily="34" charset="0"/>
                <a:cs typeface="Arial" panose="020B0604020202020204" pitchFamily="34" charset="0"/>
              </a:rPr>
              <a:t>Departament Funduszy Europejskich</a:t>
            </a:r>
            <a:br>
              <a:rPr lang="pl-PL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7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700" dirty="0">
                <a:latin typeface="Arial" panose="020B0604020202020204" pitchFamily="34" charset="0"/>
                <a:cs typeface="Arial" panose="020B0604020202020204" pitchFamily="34" charset="0"/>
              </a:rPr>
              <a:t>ul. Mazowiecka 17</a:t>
            </a:r>
            <a:br>
              <a:rPr lang="pl-PL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700" dirty="0">
                <a:latin typeface="Arial" panose="020B0604020202020204" pitchFamily="34" charset="0"/>
                <a:cs typeface="Arial" panose="020B0604020202020204" pitchFamily="34" charset="0"/>
              </a:rPr>
              <a:t> 50-411 Wrocław</a:t>
            </a:r>
            <a:br>
              <a:rPr lang="pl-PL" sz="27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700" dirty="0"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700" dirty="0"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700" dirty="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pl-PL" sz="2700" dirty="0"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l-PL" sz="2700" dirty="0">
                <a:latin typeface="Arial" panose="020B0604020202020204" pitchFamily="34" charset="0"/>
                <a:cs typeface="Arial" panose="020B0604020202020204" pitchFamily="34" charset="0"/>
              </a:rPr>
              <a:t>umwd.dolnyslask.pl</a:t>
            </a:r>
            <a:r>
              <a:rPr lang="pl-PL" sz="2700" dirty="0">
                <a:effectLst/>
                <a:hlinkClick r:id="rId2"/>
              </a:rPr>
              <a:t/>
            </a:r>
            <a:br>
              <a:rPr lang="pl-PL" sz="2700" dirty="0">
                <a:effectLst/>
                <a:hlinkClick r:id="rId2"/>
              </a:rPr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D931D479-C4F0-8409-1E2C-E8E5D4E579A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427" y="6338702"/>
            <a:ext cx="8712967" cy="922152"/>
          </a:xfrm>
          <a:prstGeom prst="rect">
            <a:avLst/>
          </a:prstGeom>
        </p:spPr>
      </p:pic>
      <p:sp>
        <p:nvSpPr>
          <p:cNvPr id="3" name="Tytuł 5">
            <a:extLst>
              <a:ext uri="{FF2B5EF4-FFF2-40B4-BE49-F238E27FC236}">
                <a16:creationId xmlns:a16="http://schemas.microsoft.com/office/drawing/2014/main" id="{7CF2AEF9-B6EC-7553-3AF2-127111C8ABCC}"/>
              </a:ext>
            </a:extLst>
          </p:cNvPr>
          <p:cNvSpPr txBox="1">
            <a:spLocks/>
          </p:cNvSpPr>
          <p:nvPr/>
        </p:nvSpPr>
        <p:spPr>
          <a:xfrm>
            <a:off x="809402" y="2699717"/>
            <a:ext cx="5328592" cy="1656184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sz="15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869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A3AB5E4-C20A-5228-71EE-71BED7ABC6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401492"/>
              </p:ext>
            </p:extLst>
          </p:nvPr>
        </p:nvGraphicFramePr>
        <p:xfrm>
          <a:off x="449362" y="1259557"/>
          <a:ext cx="9959065" cy="56166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6057">
                  <a:extLst>
                    <a:ext uri="{9D8B030D-6E8A-4147-A177-3AD203B41FA5}">
                      <a16:colId xmlns:a16="http://schemas.microsoft.com/office/drawing/2014/main" val="926423168"/>
                    </a:ext>
                  </a:extLst>
                </a:gridCol>
                <a:gridCol w="2354303">
                  <a:extLst>
                    <a:ext uri="{9D8B030D-6E8A-4147-A177-3AD203B41FA5}">
                      <a16:colId xmlns:a16="http://schemas.microsoft.com/office/drawing/2014/main" val="353617105"/>
                    </a:ext>
                  </a:extLst>
                </a:gridCol>
                <a:gridCol w="4558465">
                  <a:extLst>
                    <a:ext uri="{9D8B030D-6E8A-4147-A177-3AD203B41FA5}">
                      <a16:colId xmlns:a16="http://schemas.microsoft.com/office/drawing/2014/main" val="1845232268"/>
                    </a:ext>
                  </a:extLst>
                </a:gridCol>
                <a:gridCol w="1058159">
                  <a:extLst>
                    <a:ext uri="{9D8B030D-6E8A-4147-A177-3AD203B41FA5}">
                      <a16:colId xmlns:a16="http://schemas.microsoft.com/office/drawing/2014/main" val="660019278"/>
                    </a:ext>
                  </a:extLst>
                </a:gridCol>
                <a:gridCol w="1102081">
                  <a:extLst>
                    <a:ext uri="{9D8B030D-6E8A-4147-A177-3AD203B41FA5}">
                      <a16:colId xmlns:a16="http://schemas.microsoft.com/office/drawing/2014/main" val="2060624418"/>
                    </a:ext>
                  </a:extLst>
                </a:gridCol>
              </a:tblGrid>
              <a:tr h="872211"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Cel </a:t>
                      </a:r>
                    </a:p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polityki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Oś priorytetowa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Działanie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Fundusz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Instytucja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332879"/>
                  </a:ext>
                </a:extLst>
              </a:tr>
              <a:tr h="755075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 2</a:t>
                      </a:r>
                      <a:endParaRPr lang="pl-PL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l" fontAlgn="ctr"/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Fundusze Europejskie </a:t>
                      </a:r>
                      <a:b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rzecz środowiska </a:t>
                      </a:r>
                      <a:b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Dolnym Śląsku</a:t>
                      </a:r>
                      <a:endParaRPr lang="pl-PL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 Efektywność energetyczna w budynkach publicznych 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IZ FEDS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977521"/>
                  </a:ext>
                </a:extLst>
              </a:tr>
              <a:tr h="88315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 Efektywność energetyczna w budynkach mieszkalnych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DIP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6302667"/>
                  </a:ext>
                </a:extLst>
              </a:tr>
              <a:tr h="131967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2.3 Instrumenty finansowe na efektywność energetyczną </a:t>
                      </a:r>
                      <a:b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(w tym MŚP)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IZ FEDS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573549"/>
                  </a:ext>
                </a:extLst>
              </a:tr>
              <a:tr h="4466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 Innowacje w OZE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DIP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083320"/>
                  </a:ext>
                </a:extLst>
              </a:tr>
              <a:tr h="4466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2.5 Instrumenty finansowe na OZE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779074"/>
                  </a:ext>
                </a:extLst>
              </a:tr>
              <a:tr h="4466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 Gospodarka ściekowa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IZ FEDS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916504"/>
                  </a:ext>
                </a:extLst>
              </a:tr>
              <a:tr h="4466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2.7 Ochrona przyrody i klimatu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IZ FEDS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914578"/>
                  </a:ext>
                </a:extLst>
              </a:tr>
            </a:tbl>
          </a:graphicData>
        </a:graphic>
      </p:graphicFrame>
      <p:sp>
        <p:nvSpPr>
          <p:cNvPr id="2" name="Tytuł 4">
            <a:extLst>
              <a:ext uri="{FF2B5EF4-FFF2-40B4-BE49-F238E27FC236}">
                <a16:creationId xmlns:a16="http://schemas.microsoft.com/office/drawing/2014/main" id="{120088C9-B292-A15C-46F7-019487E128F2}"/>
              </a:ext>
            </a:extLst>
          </p:cNvPr>
          <p:cNvSpPr txBox="1">
            <a:spLocks/>
          </p:cNvSpPr>
          <p:nvPr/>
        </p:nvSpPr>
        <p:spPr>
          <a:xfrm>
            <a:off x="1025427" y="251445"/>
            <a:ext cx="8640960" cy="86409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algn="ctr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Instytucje FEDS 2021-2027 – podział na cele, osie, działania (2)</a:t>
            </a:r>
            <a:endParaRPr lang="pl-PL" sz="24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4909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A3AB5E4-C20A-5228-71EE-71BED7ABC6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024089"/>
              </p:ext>
            </p:extLst>
          </p:nvPr>
        </p:nvGraphicFramePr>
        <p:xfrm>
          <a:off x="377163" y="1259557"/>
          <a:ext cx="9937104" cy="5256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926423168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53617105"/>
                    </a:ext>
                  </a:extLst>
                </a:gridCol>
                <a:gridCol w="4536504">
                  <a:extLst>
                    <a:ext uri="{9D8B030D-6E8A-4147-A177-3AD203B41FA5}">
                      <a16:colId xmlns:a16="http://schemas.microsoft.com/office/drawing/2014/main" val="184523226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66001927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60624418"/>
                    </a:ext>
                  </a:extLst>
                </a:gridCol>
              </a:tblGrid>
              <a:tr h="1462807"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Cel </a:t>
                      </a:r>
                    </a:p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polityki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Oś priorytetowa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Działanie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Fundusz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Instytucja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332879"/>
                  </a:ext>
                </a:extLst>
              </a:tr>
              <a:tr h="1847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 3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Fundusze Europejskie </a:t>
                      </a:r>
                      <a:b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rzecz mobilności miejskiej Dolnego Śląska</a:t>
                      </a:r>
                      <a:endParaRPr lang="pl-PL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  </a:t>
                      </a:r>
                      <a:r>
                        <a:rPr lang="pl-PL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Ekotransport</a:t>
                      </a:r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miejski i podmiejski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IZ FEDS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402484"/>
                  </a:ext>
                </a:extLst>
              </a:tr>
              <a:tr h="1946678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CP 3</a:t>
                      </a:r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Fundusze Europejskie </a:t>
                      </a:r>
                      <a:b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rzecz mobilności </a:t>
                      </a:r>
                      <a:b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Dolnego Śląska</a:t>
                      </a:r>
                      <a:endParaRPr lang="pl-PL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4.1 Infrastruktura drogowa i kolejowa 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IZ FEDS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018765"/>
                  </a:ext>
                </a:extLst>
              </a:tr>
            </a:tbl>
          </a:graphicData>
        </a:graphic>
      </p:graphicFrame>
      <p:sp>
        <p:nvSpPr>
          <p:cNvPr id="2" name="Tytuł 4">
            <a:extLst>
              <a:ext uri="{FF2B5EF4-FFF2-40B4-BE49-F238E27FC236}">
                <a16:creationId xmlns:a16="http://schemas.microsoft.com/office/drawing/2014/main" id="{120088C9-B292-A15C-46F7-019487E128F2}"/>
              </a:ext>
            </a:extLst>
          </p:cNvPr>
          <p:cNvSpPr txBox="1">
            <a:spLocks/>
          </p:cNvSpPr>
          <p:nvPr/>
        </p:nvSpPr>
        <p:spPr>
          <a:xfrm>
            <a:off x="1025427" y="251445"/>
            <a:ext cx="8640960" cy="8640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algn="ctr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Instytucje FEDS 2021-2027 – podział na cele, osie, działania (3)</a:t>
            </a:r>
            <a:endParaRPr lang="pl-PL" sz="24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825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A3AB5E4-C20A-5228-71EE-71BED7ABC6AC}"/>
              </a:ext>
            </a:extLst>
          </p:cNvPr>
          <p:cNvGraphicFramePr>
            <a:graphicFrameLocks noGrp="1"/>
          </p:cNvGraphicFramePr>
          <p:nvPr/>
        </p:nvGraphicFramePr>
        <p:xfrm>
          <a:off x="233338" y="1259557"/>
          <a:ext cx="10009112" cy="60097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926423168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353617105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184523226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66001927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60624418"/>
                    </a:ext>
                  </a:extLst>
                </a:gridCol>
              </a:tblGrid>
              <a:tr h="951635"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Cel </a:t>
                      </a:r>
                    </a:p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polityki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Oś priorytetowa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Działanie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Fundusz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Instytucja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332879"/>
                  </a:ext>
                </a:extLst>
              </a:tr>
              <a:tr h="4013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 4</a:t>
                      </a:r>
                      <a:endParaRPr lang="pl-PL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Fundusze Europejskie </a:t>
                      </a:r>
                      <a:b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rzecz zrównoważonego rozwoju społecznego </a:t>
                      </a:r>
                      <a:b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Dolnym Śląsku</a:t>
                      </a:r>
                      <a:endParaRPr lang="pl-PL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 Infrastruktura ochrony zdrowia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104894"/>
                  </a:ext>
                </a:extLst>
              </a:tr>
              <a:tr h="149458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 Kultura i turystyka 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7927139"/>
                  </a:ext>
                </a:extLst>
              </a:tr>
              <a:tr h="408476"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 5</a:t>
                      </a:r>
                      <a:endParaRPr lang="pl-PL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Rozwój terytorialny</a:t>
                      </a:r>
                      <a:endParaRPr lang="pl-PL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6.1 Rozwój lokalny - strategie ZIT i IIT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EFRR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366799"/>
                  </a:ext>
                </a:extLst>
              </a:tr>
              <a:tr h="32207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CP 4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 Fundusze europejskie </a:t>
                      </a:r>
                      <a:br>
                        <a:rPr lang="pl-PL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pl-PL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 rzecz rynku pracy </a:t>
                      </a:r>
                      <a:br>
                        <a:rPr lang="pl-PL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pl-PL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włączenia społecznego </a:t>
                      </a:r>
                      <a:br>
                        <a:rPr lang="pl-PL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pl-PL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 Dolnym Śląsku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7.1 Aktywizacja osób na rynku pracy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EFS+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DWUP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977521"/>
                  </a:ext>
                </a:extLst>
              </a:tr>
              <a:tr h="3220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7.2 Rozwój instytucji rynku pracy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302667"/>
                  </a:ext>
                </a:extLst>
              </a:tr>
              <a:tr h="3220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7.3 Równe szanse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573549"/>
                  </a:ext>
                </a:extLst>
              </a:tr>
              <a:tr h="3220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7.4 Adaptacja do zmian na rynku pracy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083320"/>
                  </a:ext>
                </a:extLst>
              </a:tr>
              <a:tr h="3220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7.5 Aktywna integracja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779074"/>
                  </a:ext>
                </a:extLst>
              </a:tr>
              <a:tr h="3220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7.6 Integracja migrantów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916504"/>
                  </a:ext>
                </a:extLst>
              </a:tr>
              <a:tr h="3220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7.7 Rozwój usług społecznych i zdrowotnych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0650413"/>
                  </a:ext>
                </a:extLst>
              </a:tr>
              <a:tr h="32207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7.8 Wspieranie włączenia społecznego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914578"/>
                  </a:ext>
                </a:extLst>
              </a:tr>
            </a:tbl>
          </a:graphicData>
        </a:graphic>
      </p:graphicFrame>
      <p:sp>
        <p:nvSpPr>
          <p:cNvPr id="6" name="Tytuł 4">
            <a:extLst>
              <a:ext uri="{FF2B5EF4-FFF2-40B4-BE49-F238E27FC236}">
                <a16:creationId xmlns:a16="http://schemas.microsoft.com/office/drawing/2014/main" id="{23CEB40A-7E5A-1DB7-FFE9-EFF8F5FFBC4E}"/>
              </a:ext>
            </a:extLst>
          </p:cNvPr>
          <p:cNvSpPr txBox="1">
            <a:spLocks/>
          </p:cNvSpPr>
          <p:nvPr/>
        </p:nvSpPr>
        <p:spPr>
          <a:xfrm>
            <a:off x="1025426" y="251445"/>
            <a:ext cx="8640671" cy="86409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algn="ctr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Instytucje FEDS 2021-2027 – podział na cele, osie, działania (4)</a:t>
            </a:r>
            <a:endParaRPr lang="pl-PL" sz="24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092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A3AB5E4-C20A-5228-71EE-71BED7ABC6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492385"/>
              </p:ext>
            </p:extLst>
          </p:nvPr>
        </p:nvGraphicFramePr>
        <p:xfrm>
          <a:off x="216421" y="1331565"/>
          <a:ext cx="10242053" cy="5184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3557">
                  <a:extLst>
                    <a:ext uri="{9D8B030D-6E8A-4147-A177-3AD203B41FA5}">
                      <a16:colId xmlns:a16="http://schemas.microsoft.com/office/drawing/2014/main" val="926423168"/>
                    </a:ext>
                  </a:extLst>
                </a:gridCol>
                <a:gridCol w="2547875">
                  <a:extLst>
                    <a:ext uri="{9D8B030D-6E8A-4147-A177-3AD203B41FA5}">
                      <a16:colId xmlns:a16="http://schemas.microsoft.com/office/drawing/2014/main" val="353617105"/>
                    </a:ext>
                  </a:extLst>
                </a:gridCol>
                <a:gridCol w="4715472">
                  <a:extLst>
                    <a:ext uri="{9D8B030D-6E8A-4147-A177-3AD203B41FA5}">
                      <a16:colId xmlns:a16="http://schemas.microsoft.com/office/drawing/2014/main" val="184523226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660019278"/>
                    </a:ext>
                  </a:extLst>
                </a:gridCol>
                <a:gridCol w="1097037">
                  <a:extLst>
                    <a:ext uri="{9D8B030D-6E8A-4147-A177-3AD203B41FA5}">
                      <a16:colId xmlns:a16="http://schemas.microsoft.com/office/drawing/2014/main" val="2060624418"/>
                    </a:ext>
                  </a:extLst>
                </a:gridCol>
              </a:tblGrid>
              <a:tr h="1128127"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Cel </a:t>
                      </a:r>
                    </a:p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polityki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Oś priorytetowa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Działanie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Fundusz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Instytucja</a:t>
                      </a:r>
                    </a:p>
                  </a:txBody>
                  <a:tcPr marL="6350" marR="6350" marT="6350" marB="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332879"/>
                  </a:ext>
                </a:extLst>
              </a:tr>
              <a:tr h="6547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800" b="1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 4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Fundusze Europejskie dla edukacji na Dolnym Śląsku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fontAlgn="ctr" latinLnBrk="0" hangingPunct="1"/>
                      <a:r>
                        <a:rPr lang="pl-PL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8.1 Dostęp do edukacji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EFS+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402484"/>
                  </a:ext>
                </a:extLst>
              </a:tr>
              <a:tr h="846502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CP 3</a:t>
                      </a:r>
                      <a:endParaRPr lang="pl-PL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pl-PL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007943" rtl="0" eaLnBrk="1" fontAlgn="ctr" latinLnBrk="0" hangingPunct="1"/>
                      <a:r>
                        <a:rPr lang="pl-PL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8.2 Uczenie się przez całe życie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DWUP</a:t>
                      </a:r>
                    </a:p>
                  </a:txBody>
                  <a:tcPr marL="6350" marR="6350" marT="6350" marB="0" anchor="ctr">
                    <a:solidFill>
                      <a:srgbClr val="E7E9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018765"/>
                  </a:ext>
                </a:extLst>
              </a:tr>
              <a:tr h="38180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 8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l" fontAlgn="ctr"/>
                      <a:r>
                        <a:rPr lang="pl-PL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Fundusze Europejskie </a:t>
                      </a:r>
                      <a:br>
                        <a:rPr lang="pl-PL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rzecz transformacji obszarów górniczych </a:t>
                      </a:r>
                      <a:br>
                        <a:rPr lang="pl-PL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pl-PL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Dolnym Śląsku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9.1 Transformacja społeczna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FST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DWUP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042688"/>
                  </a:ext>
                </a:extLst>
              </a:tr>
              <a:tr h="75496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9.2 Transformacja infrastruktury społecznej      i edukacyjnej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166387"/>
                  </a:ext>
                </a:extLst>
              </a:tr>
              <a:tr h="65478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l-PL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9.3 Transformacja w edukacji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 FEDS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654439"/>
                  </a:ext>
                </a:extLst>
              </a:tr>
              <a:tr h="38180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9.4 Transformacja gospodarcza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974725"/>
                  </a:ext>
                </a:extLst>
              </a:tr>
              <a:tr h="38180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9.5 Transformacja środowiskowa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DIP</a:t>
                      </a:r>
                    </a:p>
                  </a:txBody>
                  <a:tcPr marL="6350" marR="6350" marT="6350" marB="0" anchor="ctr">
                    <a:solidFill>
                      <a:srgbClr val="CBD0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9678572"/>
                  </a:ext>
                </a:extLst>
              </a:tr>
            </a:tbl>
          </a:graphicData>
        </a:graphic>
      </p:graphicFrame>
      <p:sp>
        <p:nvSpPr>
          <p:cNvPr id="6" name="Tytuł 4">
            <a:extLst>
              <a:ext uri="{FF2B5EF4-FFF2-40B4-BE49-F238E27FC236}">
                <a16:creationId xmlns:a16="http://schemas.microsoft.com/office/drawing/2014/main" id="{23CEB40A-7E5A-1DB7-FFE9-EFF8F5FFBC4E}"/>
              </a:ext>
            </a:extLst>
          </p:cNvPr>
          <p:cNvSpPr txBox="1">
            <a:spLocks/>
          </p:cNvSpPr>
          <p:nvPr/>
        </p:nvSpPr>
        <p:spPr>
          <a:xfrm>
            <a:off x="1025426" y="251445"/>
            <a:ext cx="8640671" cy="9361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07943" rtl="0" eaLnBrk="1" latinLnBrk="0" hangingPunct="1">
              <a:lnSpc>
                <a:spcPts val="3600"/>
              </a:lnSpc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algn="ctr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Instytucje FEDS 2021-2027 – podział na cele, osie, działania (5)</a:t>
            </a:r>
            <a:endParaRPr lang="pl-PL" sz="2400" dirty="0"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675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2E6F20-9D97-F602-DC28-30BF22DF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51445"/>
            <a:ext cx="8640381" cy="935785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Przed ogłoszeniem pierwszych naborów…</a:t>
            </a:r>
            <a:b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– przygotowania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52A519F-03BB-D5F7-6173-05148202BE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C1711E5-12E8-90C9-58E6-691C5BC541DF}"/>
              </a:ext>
            </a:extLst>
          </p:cNvPr>
          <p:cNvSpPr txBox="1"/>
          <p:nvPr/>
        </p:nvSpPr>
        <p:spPr>
          <a:xfrm>
            <a:off x="1025715" y="1341823"/>
            <a:ext cx="8568853" cy="6273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Skład Komitetu Monitorującego FEDS 2021-2027 jest już znany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pierwsze posiedzenie KM FEDS odbędzie się 27 lutego 2023 r.;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Komitet zatwierdzi wtedy pierwsze kryteria do naborów FEDS 2021-2027.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Na </a:t>
            </a:r>
            <a:r>
              <a:rPr lang="pl-PL" b="1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koniec lutego planowane jest udostępnienie e-SZOP i projektu harmonogramu naborów </a:t>
            </a: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na najbliższy rok: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w e-SZOP (= ogólnokrajowy, wspólny dla wszystkich programów system elektroniczny) – ze względu na jego ograniczenia techniczne (liczba znaków, pola wyboru zamiast opisowych) – głównie zapisy z programu            i najważniejsze dane;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UWAGA: specyficzne warunki konkursów będą </a:t>
            </a:r>
            <a:r>
              <a:rPr lang="pl-PL" b="1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odzwierciedlone               w </a:t>
            </a:r>
            <a:r>
              <a:rPr lang="pl-PL" b="1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kryteriach wyboru projektów/ regulaminach.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Generatory wniosków o dofinansowanie oraz system do rozliczania CST </a:t>
            </a:r>
            <a:br>
              <a:rPr lang="pl-PL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</a:b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= ogólnokrajowy, wspólny dla wszystkich programów system elektroniczny, przygotowany na poziomie krajowym;</a:t>
            </a:r>
            <a:endParaRPr lang="pl-PL" dirty="0">
              <a:solidFill>
                <a:schemeClr val="accent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35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2E6F20-9D97-F602-DC28-30BF22DF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0183" y="611485"/>
            <a:ext cx="8640381" cy="935785"/>
          </a:xfrm>
        </p:spPr>
        <p:txBody>
          <a:bodyPr>
            <a:normAutofit/>
          </a:bodyPr>
          <a:lstStyle/>
          <a:p>
            <a:pPr algn="ctr"/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Przed ogłoszeniem pierwszych naborów…</a:t>
            </a:r>
            <a:b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 – ograniczenia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52A519F-03BB-D5F7-6173-05148202BE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C1711E5-12E8-90C9-58E6-691C5BC541DF}"/>
              </a:ext>
            </a:extLst>
          </p:cNvPr>
          <p:cNvSpPr txBox="1"/>
          <p:nvPr/>
        </p:nvSpPr>
        <p:spPr>
          <a:xfrm>
            <a:off x="980117" y="2051645"/>
            <a:ext cx="856885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Nadal nie jest zatwierdzona część wytycznych horyzontalnych, niezbędnych </a:t>
            </a:r>
            <a:br>
              <a:rPr lang="pl-PL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</a:b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do opracowania regulaminów naborów (np. Wytyczne dotyczące zagadnień związanych z przygotowaniem projektów inwestycyjnych, w tym hybrydowych na lata 2021-2027, Wytyczne w zakresie EFS+);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l-PL" dirty="0">
              <a:solidFill>
                <a:schemeClr val="accent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Ustalenie ostatecznej kwoty budżetu państwa przeznaczonej na dofinansowanie projektów w ramach FEDS – konieczny aneks do Kontraktu Programowego (procedura aneksowania w toku)</a:t>
            </a:r>
          </a:p>
          <a:p>
            <a:pPr>
              <a:lnSpc>
                <a:spcPct val="150000"/>
              </a:lnSpc>
            </a:pPr>
            <a:endParaRPr lang="pl-PL" dirty="0">
              <a:solidFill>
                <a:schemeClr val="accent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accent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Nadal nie zostały zatwierdzone wszystkie rozporządzenia krajowe stanowiące podstawę  do udzielania pomocy publicznej (np. pomoc na kulturę i zachowanie dziedzictwa kulturowego, regionalna pomoc inwestycyjna w ramach FST). </a:t>
            </a:r>
            <a:endParaRPr lang="pl-PL" dirty="0">
              <a:solidFill>
                <a:schemeClr val="accent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744862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iestandardowy 8">
    <a:dk1>
      <a:srgbClr val="000000"/>
    </a:dk1>
    <a:lt1>
      <a:srgbClr val="FFFFFF"/>
    </a:lt1>
    <a:dk2>
      <a:srgbClr val="002073"/>
    </a:dk2>
    <a:lt2>
      <a:srgbClr val="FFFFFF"/>
    </a:lt2>
    <a:accent1>
      <a:srgbClr val="003399"/>
    </a:accent1>
    <a:accent2>
      <a:srgbClr val="A6D3FF"/>
    </a:accent2>
    <a:accent3>
      <a:srgbClr val="FFD618"/>
    </a:accent3>
    <a:accent4>
      <a:srgbClr val="0051B0"/>
    </a:accent4>
    <a:accent5>
      <a:srgbClr val="6BB1E2"/>
    </a:accent5>
    <a:accent6>
      <a:srgbClr val="FFE60B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1296</TotalTime>
  <Words>2085</Words>
  <Application>Microsoft Office PowerPoint</Application>
  <PresentationFormat>Niestandardowy</PresentationFormat>
  <Paragraphs>548</Paragraphs>
  <Slides>30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6" baseType="lpstr">
      <vt:lpstr>Arial</vt:lpstr>
      <vt:lpstr>Calibri</vt:lpstr>
      <vt:lpstr>Open Sans</vt:lpstr>
      <vt:lpstr>Times New Roman</vt:lpstr>
      <vt:lpstr>Wingdings</vt:lpstr>
      <vt:lpstr>Motyw pakietu Office</vt:lpstr>
      <vt:lpstr>Najważniejsze kwestie  dotyczące początkowego etapu wdrażania  FEDS 2021-2027</vt:lpstr>
      <vt:lpstr>Cele finansowe FEDS 2021-2027 – zasada n+3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Przed ogłoszeniem pierwszych naborów…  – przygotowania </vt:lpstr>
      <vt:lpstr>Przed ogłoszeniem pierwszych naborów…  – ograniczenia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Urząd Marszałkowski  Województwa Dolnośląskiego Departament Funduszy Europejskich  ul. Mazowiecka 17  50-411 Wrocław  www.umwd.dolnyslask.pl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User</cp:lastModifiedBy>
  <cp:revision>248</cp:revision>
  <cp:lastPrinted>2023-01-31T07:59:01Z</cp:lastPrinted>
  <dcterms:created xsi:type="dcterms:W3CDTF">2022-06-22T09:40:44Z</dcterms:created>
  <dcterms:modified xsi:type="dcterms:W3CDTF">2023-02-06T12:47:07Z</dcterms:modified>
</cp:coreProperties>
</file>